
<file path=[Content_Types].xml><?xml version="1.0" encoding="utf-8"?>
<Types xmlns="http://schemas.openxmlformats.org/package/2006/content-types">
  <Default Extension="docx" ContentType="application/vnd.openxmlformats-officedocument.wordprocessingml.documen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2" showSpecialPlsOnTitleSld="0" strictFirstAndLastChars="0" saveSubsetFonts="1" autoCompressPictures="0">
  <p:sldMasterIdLst>
    <p:sldMasterId id="2147483648" r:id="rId4"/>
  </p:sldMasterIdLst>
  <p:notesMasterIdLst>
    <p:notesMasterId r:id="rId41"/>
  </p:notesMasterIdLst>
  <p:handoutMasterIdLst>
    <p:handoutMasterId r:id="rId42"/>
  </p:handoutMasterIdLst>
  <p:sldIdLst>
    <p:sldId id="265" r:id="rId5"/>
    <p:sldId id="450" r:id="rId6"/>
    <p:sldId id="377" r:id="rId7"/>
    <p:sldId id="451" r:id="rId8"/>
    <p:sldId id="476" r:id="rId9"/>
    <p:sldId id="477" r:id="rId10"/>
    <p:sldId id="459" r:id="rId11"/>
    <p:sldId id="478" r:id="rId12"/>
    <p:sldId id="466" r:id="rId13"/>
    <p:sldId id="460" r:id="rId14"/>
    <p:sldId id="458" r:id="rId15"/>
    <p:sldId id="480" r:id="rId16"/>
    <p:sldId id="479" r:id="rId17"/>
    <p:sldId id="441" r:id="rId18"/>
    <p:sldId id="461" r:id="rId19"/>
    <p:sldId id="482" r:id="rId20"/>
    <p:sldId id="445" r:id="rId21"/>
    <p:sldId id="481" r:id="rId22"/>
    <p:sldId id="443" r:id="rId23"/>
    <p:sldId id="444" r:id="rId24"/>
    <p:sldId id="462" r:id="rId25"/>
    <p:sldId id="468" r:id="rId26"/>
    <p:sldId id="434" r:id="rId27"/>
    <p:sldId id="436" r:id="rId28"/>
    <p:sldId id="475" r:id="rId29"/>
    <p:sldId id="483" r:id="rId30"/>
    <p:sldId id="470" r:id="rId31"/>
    <p:sldId id="427" r:id="rId32"/>
    <p:sldId id="428" r:id="rId33"/>
    <p:sldId id="484" r:id="rId34"/>
    <p:sldId id="471" r:id="rId35"/>
    <p:sldId id="453" r:id="rId36"/>
    <p:sldId id="438" r:id="rId37"/>
    <p:sldId id="485" r:id="rId38"/>
    <p:sldId id="487" r:id="rId39"/>
    <p:sldId id="486" r:id="rId40"/>
  </p:sldIdLst>
  <p:sldSz cx="9144000" cy="6858000" type="screen4x3"/>
  <p:notesSz cx="6797675" cy="9926638"/>
  <p:defaultTextStyle>
    <a:defPPr>
      <a:defRPr lang="en-GB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ＭＳ Ｐゴシック" charset="0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ＭＳ Ｐゴシック" charset="0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ＭＳ Ｐゴシック" charset="0"/>
        <a:cs typeface="+mn-cs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Times" charset="0"/>
        <a:ea typeface="ＭＳ Ｐゴシック" charset="0"/>
        <a:cs typeface="+mn-cs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Times" charset="0"/>
        <a:ea typeface="ＭＳ Ｐゴシック" charset="0"/>
        <a:cs typeface="+mn-cs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Times" charset="0"/>
        <a:ea typeface="ＭＳ Ｐゴシック" charset="0"/>
        <a:cs typeface="+mn-cs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Times" charset="0"/>
        <a:ea typeface="ＭＳ Ｐゴシック" charset="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5">
          <p15:clr>
            <a:srgbClr val="A4A3A4"/>
          </p15:clr>
        </p15:guide>
        <p15:guide id="2" orient="horz" pos="4122">
          <p15:clr>
            <a:srgbClr val="A4A3A4"/>
          </p15:clr>
        </p15:guide>
        <p15:guide id="3" orient="horz" pos="178">
          <p15:clr>
            <a:srgbClr val="A4A3A4"/>
          </p15:clr>
        </p15:guide>
        <p15:guide id="4" orient="horz" pos="538">
          <p15:clr>
            <a:srgbClr val="A4A3A4"/>
          </p15:clr>
        </p15:guide>
        <p15:guide id="5" orient="horz" pos="1620">
          <p15:clr>
            <a:srgbClr val="A4A3A4"/>
          </p15:clr>
        </p15:guide>
        <p15:guide id="6" orient="horz" pos="3009">
          <p15:clr>
            <a:srgbClr val="A4A3A4"/>
          </p15:clr>
        </p15:guide>
        <p15:guide id="7" orient="horz" pos="2350">
          <p15:clr>
            <a:srgbClr val="A4A3A4"/>
          </p15:clr>
        </p15:guide>
        <p15:guide id="8" pos="358">
          <p15:clr>
            <a:srgbClr val="A4A3A4"/>
          </p15:clr>
        </p15:guide>
        <p15:guide id="9" pos="5227">
          <p15:clr>
            <a:srgbClr val="A4A3A4"/>
          </p15:clr>
        </p15:guide>
        <p15:guide id="10" pos="631">
          <p15:clr>
            <a:srgbClr val="A4A3A4"/>
          </p15:clr>
        </p15:guide>
        <p15:guide id="11" pos="1542">
          <p15:clr>
            <a:srgbClr val="A4A3A4"/>
          </p15:clr>
        </p15:guide>
        <p15:guide id="12" pos="3681">
          <p15:clr>
            <a:srgbClr val="A4A3A4"/>
          </p15:clr>
        </p15:guide>
        <p15:guide id="13" pos="2052">
          <p15:clr>
            <a:srgbClr val="A4A3A4"/>
          </p15:clr>
        </p15:guide>
        <p15:guide id="14" pos="535">
          <p15:clr>
            <a:srgbClr val="A4A3A4"/>
          </p15:clr>
        </p15:guide>
        <p15:guide id="15" pos="2356">
          <p15:clr>
            <a:srgbClr val="A4A3A4"/>
          </p15:clr>
        </p15:guide>
        <p15:guide id="16" pos="5577">
          <p15:clr>
            <a:srgbClr val="A4A3A4"/>
          </p15:clr>
        </p15:guide>
        <p15:guide id="17" pos="947">
          <p15:clr>
            <a:srgbClr val="A4A3A4"/>
          </p15:clr>
        </p15:guide>
        <p15:guide id="18" pos="4687">
          <p15:clr>
            <a:srgbClr val="A4A3A4"/>
          </p15:clr>
        </p15:guide>
        <p15:guide id="19" pos="446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clrMode="bw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FD00A"/>
    <a:srgbClr val="3333FF"/>
    <a:srgbClr val="022A84"/>
    <a:srgbClr val="0BF911"/>
    <a:srgbClr val="011541"/>
    <a:srgbClr val="B4E6FF"/>
    <a:srgbClr val="B3DEF5"/>
    <a:srgbClr val="B3E5FE"/>
    <a:srgbClr val="111166"/>
    <a:srgbClr val="BEE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Stijl, gemiddeld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10A1B5D5-9B99-4C35-A422-299274C87663}" styleName="Stijl, gemiddeld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3C2FFA5D-87B4-456A-9821-1D502468CF0F}" styleName="Stijl, thema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E9639D4-E3E2-4D34-9284-5A2195B3D0D7}" styleName="Stijl, lich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08FB837D-C827-4EFA-A057-4D05807E0F7C}" styleName="Stijl, thema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Geen stijl, gee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38B1855-1B75-4FBE-930C-398BA8C253C6}" styleName="Stijl, thema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Stijl, lich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3922" autoAdjust="0"/>
    <p:restoredTop sz="91713" autoAdjust="0"/>
  </p:normalViewPr>
  <p:slideViewPr>
    <p:cSldViewPr snapToGrid="0" snapToObjects="1" showGuides="1">
      <p:cViewPr varScale="1">
        <p:scale>
          <a:sx n="90" d="100"/>
          <a:sy n="90" d="100"/>
        </p:scale>
        <p:origin x="208" y="688"/>
      </p:cViewPr>
      <p:guideLst>
        <p:guide orient="horz" pos="235"/>
        <p:guide orient="horz" pos="4122"/>
        <p:guide orient="horz" pos="178"/>
        <p:guide orient="horz" pos="538"/>
        <p:guide orient="horz" pos="1620"/>
        <p:guide orient="horz" pos="3009"/>
        <p:guide orient="horz" pos="2350"/>
        <p:guide pos="358"/>
        <p:guide pos="5227"/>
        <p:guide pos="631"/>
        <p:guide pos="1542"/>
        <p:guide pos="3681"/>
        <p:guide pos="2052"/>
        <p:guide pos="535"/>
        <p:guide pos="2356"/>
        <p:guide pos="5577"/>
        <p:guide pos="947"/>
        <p:guide pos="4687"/>
        <p:guide pos="4467"/>
      </p:guideLst>
    </p:cSldViewPr>
  </p:slideViewPr>
  <p:notesTextViewPr>
    <p:cViewPr>
      <p:scale>
        <a:sx n="150" d="100"/>
        <a:sy n="150" d="100"/>
      </p:scale>
      <p:origin x="0" y="0"/>
    </p:cViewPr>
  </p:notesTextViewPr>
  <p:sorterViewPr>
    <p:cViewPr>
      <p:scale>
        <a:sx n="110" d="100"/>
        <a:sy n="110" d="100"/>
      </p:scale>
      <p:origin x="0" y="0"/>
    </p:cViewPr>
  </p:sorterViewPr>
  <p:notesViewPr>
    <p:cSldViewPr showGuides="1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523988" y="167168"/>
            <a:ext cx="2492481" cy="6652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GB"/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778060" y="167168"/>
            <a:ext cx="2492481" cy="6652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1000">
                <a:latin typeface="Arial" charset="0"/>
              </a:defRPr>
            </a:lvl1pPr>
          </a:lstStyle>
          <a:p>
            <a:endParaRPr lang="en-GB"/>
          </a:p>
        </p:txBody>
      </p:sp>
      <p:sp>
        <p:nvSpPr>
          <p:cNvPr id="4915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523988" y="9099419"/>
            <a:ext cx="2492481" cy="6652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GB"/>
          </a:p>
        </p:txBody>
      </p:sp>
      <p:sp>
        <p:nvSpPr>
          <p:cNvPr id="4915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778060" y="9099419"/>
            <a:ext cx="2492481" cy="6652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1000">
                <a:latin typeface="Arial" charset="0"/>
              </a:defRPr>
            </a:lvl1pPr>
          </a:lstStyle>
          <a:p>
            <a:fld id="{E8C5BD47-55D6-1344-B91F-7C24D2E19559}" type="slidenum">
              <a:rPr lang="en-GB"/>
              <a:pPr/>
              <a:t>‹#›</a:t>
            </a:fld>
            <a:endParaRPr lang="en-GB" sz="1200">
              <a:latin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137462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523988" y="0"/>
            <a:ext cx="2492481" cy="6652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GB"/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778060" y="0"/>
            <a:ext cx="2492481" cy="6652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GB"/>
          </a:p>
        </p:txBody>
      </p:sp>
      <p:sp>
        <p:nvSpPr>
          <p:cNvPr id="922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7575" y="744538"/>
            <a:ext cx="4962525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922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6357" y="4715153"/>
            <a:ext cx="4984962" cy="4466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922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523988" y="9257969"/>
            <a:ext cx="2492481" cy="6652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GB"/>
          </a:p>
        </p:txBody>
      </p:sp>
      <p:sp>
        <p:nvSpPr>
          <p:cNvPr id="922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778060" y="9257969"/>
            <a:ext cx="2492481" cy="6652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1000">
                <a:latin typeface="Arial" charset="0"/>
              </a:defRPr>
            </a:lvl1pPr>
          </a:lstStyle>
          <a:p>
            <a:fld id="{92BE362E-78BA-324A-8038-5482DADFDF7D}" type="slidenum">
              <a:rPr lang="en-GB"/>
              <a:pPr/>
              <a:t>‹#›</a:t>
            </a:fld>
            <a:endParaRPr lang="en-GB" sz="1200">
              <a:latin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895126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fontAlgn="base">
      <a:spcBef>
        <a:spcPct val="30000"/>
      </a:spcBef>
      <a:spcAft>
        <a:spcPct val="0"/>
      </a:spcAft>
      <a:defRPr sz="1400" kern="1200">
        <a:solidFill>
          <a:schemeClr val="tx1"/>
        </a:solidFill>
        <a:latin typeface="Arial" charset="0"/>
        <a:ea typeface="ＭＳ Ｐゴシック" charset="0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BE362E-78BA-324A-8038-5482DADFDF7D}" type="slidenum">
              <a:rPr lang="en-GB" smtClean="0"/>
              <a:pPr/>
              <a:t>2</a:t>
            </a:fld>
            <a:endParaRPr lang="en-GB" sz="1200">
              <a:latin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22408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BE362E-78BA-324A-8038-5482DADFDF7D}" type="slidenum">
              <a:rPr lang="en-GB" smtClean="0"/>
              <a:pPr/>
              <a:t>28</a:t>
            </a:fld>
            <a:endParaRPr lang="en-GB" sz="1200">
              <a:latin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16799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BE362E-78BA-324A-8038-5482DADFDF7D}" type="slidenum">
              <a:rPr lang="en-GB" smtClean="0"/>
              <a:pPr/>
              <a:t>32</a:t>
            </a:fld>
            <a:endParaRPr lang="en-GB" sz="1200">
              <a:latin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05973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Reproduction?</a:t>
            </a:r>
          </a:p>
          <a:p>
            <a:r>
              <a:rPr lang="en-US" dirty="0"/>
              <a:t>Natural section?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BE362E-78BA-324A-8038-5482DADFDF7D}" type="slidenum">
              <a:rPr lang="en-GB" smtClean="0"/>
              <a:pPr/>
              <a:t>8</a:t>
            </a:fld>
            <a:endParaRPr lang="en-GB" sz="1200">
              <a:latin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64824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Reproduction?</a:t>
            </a:r>
          </a:p>
          <a:p>
            <a:r>
              <a:rPr lang="en-US" dirty="0"/>
              <a:t>Natural section?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BE362E-78BA-324A-8038-5482DADFDF7D}" type="slidenum">
              <a:rPr lang="en-GB" smtClean="0"/>
              <a:pPr/>
              <a:t>9</a:t>
            </a:fld>
            <a:endParaRPr lang="en-GB" sz="1200">
              <a:latin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35166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Reproduction?</a:t>
            </a:r>
          </a:p>
          <a:p>
            <a:r>
              <a:rPr lang="en-US" dirty="0"/>
              <a:t>Natural section?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BE362E-78BA-324A-8038-5482DADFDF7D}" type="slidenum">
              <a:rPr lang="en-GB" smtClean="0"/>
              <a:pPr/>
              <a:t>10</a:t>
            </a:fld>
            <a:endParaRPr lang="en-GB" sz="1200">
              <a:latin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30975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Reproduction?</a:t>
            </a:r>
          </a:p>
          <a:p>
            <a:r>
              <a:rPr lang="en-US" dirty="0"/>
              <a:t>Natural section?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BE362E-78BA-324A-8038-5482DADFDF7D}" type="slidenum">
              <a:rPr lang="en-GB" smtClean="0"/>
              <a:pPr/>
              <a:t>11</a:t>
            </a:fld>
            <a:endParaRPr lang="en-GB" sz="1200">
              <a:latin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92424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BE362E-78BA-324A-8038-5482DADFDF7D}" type="slidenum">
              <a:rPr lang="en-GB" smtClean="0"/>
              <a:pPr/>
              <a:t>13</a:t>
            </a:fld>
            <a:endParaRPr lang="en-GB" sz="1200">
              <a:latin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52268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BE362E-78BA-324A-8038-5482DADFDF7D}" type="slidenum">
              <a:rPr lang="en-GB" smtClean="0"/>
              <a:pPr/>
              <a:t>22</a:t>
            </a:fld>
            <a:endParaRPr lang="en-GB" sz="1200">
              <a:latin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13603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Smooth muscles are simulated by  the autonomous nerve system</a:t>
            </a:r>
          </a:p>
          <a:p>
            <a:r>
              <a:rPr lang="en-US" dirty="0"/>
              <a:t>Skeletal muscles are simulated </a:t>
            </a:r>
            <a:r>
              <a:rPr lang="en-US" dirty="0" err="1"/>
              <a:t>sirectly</a:t>
            </a:r>
            <a:r>
              <a:rPr lang="en-US" dirty="0"/>
              <a:t> by the neuromotor 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BE362E-78BA-324A-8038-5482DADFDF7D}" type="slidenum">
              <a:rPr lang="en-GB" smtClean="0"/>
              <a:pPr/>
              <a:t>26</a:t>
            </a:fld>
            <a:endParaRPr lang="en-GB" sz="1200">
              <a:latin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10072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Smooth muscles are simulated by  the autonomous nerve system</a:t>
            </a:r>
          </a:p>
          <a:p>
            <a:r>
              <a:rPr lang="en-US" dirty="0"/>
              <a:t>Skeletal muscles are simulated </a:t>
            </a:r>
            <a:r>
              <a:rPr lang="en-US" dirty="0" err="1"/>
              <a:t>sirectly</a:t>
            </a:r>
            <a:r>
              <a:rPr lang="en-US" dirty="0"/>
              <a:t> by the neuromotor 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BE362E-78BA-324A-8038-5482DADFDF7D}" type="slidenum">
              <a:rPr lang="en-GB" smtClean="0"/>
              <a:pPr/>
              <a:t>27</a:t>
            </a:fld>
            <a:endParaRPr lang="en-GB" sz="1200">
              <a:latin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52324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indel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3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1304925" y="2780928"/>
            <a:ext cx="4527551" cy="347890"/>
          </a:xfr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buFontTx/>
              <a:buNone/>
              <a:defRPr b="1">
                <a:solidFill>
                  <a:schemeClr val="bg2"/>
                </a:solidFill>
              </a:defRPr>
            </a:lvl1pPr>
          </a:lstStyle>
          <a:p>
            <a:pPr lvl="0"/>
            <a:r>
              <a:rPr lang="nl-NL" noProof="0" dirty="0"/>
              <a:t>Subtitel</a:t>
            </a:r>
            <a:endParaRPr lang="en-GB" noProof="0" dirty="0"/>
          </a:p>
        </p:txBody>
      </p:sp>
      <p:pic>
        <p:nvPicPr>
          <p:cNvPr id="8" name="Afbeelding 7" descr="logo lumc_Fedra_PPT_20 mm NL.pd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70838" y="285750"/>
            <a:ext cx="2293899" cy="576000"/>
          </a:xfrm>
          <a:prstGeom prst="rect">
            <a:avLst/>
          </a:prstGeom>
        </p:spPr>
      </p:pic>
      <p:pic>
        <p:nvPicPr>
          <p:cNvPr id="11" name="Afbeelding 10" descr="logo UL_RGB.pdf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939" y="5967675"/>
            <a:ext cx="495798" cy="576000"/>
          </a:xfrm>
          <a:prstGeom prst="rect">
            <a:avLst/>
          </a:prstGeom>
        </p:spPr>
      </p:pic>
      <p:sp>
        <p:nvSpPr>
          <p:cNvPr id="3" name="Rechthoek 2"/>
          <p:cNvSpPr/>
          <p:nvPr userDrawn="1"/>
        </p:nvSpPr>
        <p:spPr bwMode="auto">
          <a:xfrm>
            <a:off x="1146174" y="1431652"/>
            <a:ext cx="7997825" cy="1152000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21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322388" y="1431450"/>
            <a:ext cx="7821570" cy="1144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10800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24" name="Rectangle 3"/>
          <p:cNvSpPr>
            <a:spLocks noGrp="1" noChangeArrowheads="1"/>
          </p:cNvSpPr>
          <p:nvPr>
            <p:ph idx="10" hasCustomPrompt="1"/>
          </p:nvPr>
        </p:nvSpPr>
        <p:spPr bwMode="auto">
          <a:xfrm>
            <a:off x="1304925" y="4433456"/>
            <a:ext cx="4530829" cy="4156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>
              <a:buFontTx/>
              <a:buNone/>
              <a:defRPr sz="2000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nl-NL" dirty="0"/>
              <a:t>Naam spreker</a:t>
            </a:r>
          </a:p>
        </p:txBody>
      </p:sp>
      <p:sp>
        <p:nvSpPr>
          <p:cNvPr id="23" name="Rectangle 3"/>
          <p:cNvSpPr>
            <a:spLocks noGrp="1" noChangeArrowheads="1"/>
          </p:cNvSpPr>
          <p:nvPr>
            <p:ph idx="11" hasCustomPrompt="1"/>
          </p:nvPr>
        </p:nvSpPr>
        <p:spPr bwMode="auto">
          <a:xfrm>
            <a:off x="1304925" y="4849092"/>
            <a:ext cx="4545117" cy="4156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>
              <a:buFontTx/>
              <a:buNone/>
              <a:defRPr sz="2000">
                <a:solidFill>
                  <a:schemeClr val="bg2"/>
                </a:solidFill>
              </a:defRPr>
            </a:lvl1pPr>
            <a:lvl2pPr marL="0" indent="0">
              <a:buFontTx/>
              <a:buNone/>
              <a:defRPr sz="1600"/>
            </a:lvl2pPr>
            <a:lvl3pPr marL="860425" indent="0">
              <a:buFontTx/>
              <a:buNone/>
              <a:defRPr/>
            </a:lvl3pPr>
            <a:lvl4pPr marL="1236662" indent="0">
              <a:buFontTx/>
              <a:buNone/>
              <a:defRPr/>
            </a:lvl4pPr>
            <a:lvl5pPr marL="1717675" indent="0">
              <a:buFontTx/>
              <a:buNone/>
              <a:defRPr/>
            </a:lvl5pPr>
          </a:lstStyle>
          <a:p>
            <a:pPr lvl="0"/>
            <a:r>
              <a:rPr lang="nl-NL" dirty="0"/>
              <a:t>Naam afdeling</a:t>
            </a:r>
            <a:endParaRPr lang="en-GB" dirty="0"/>
          </a:p>
        </p:txBody>
      </p:sp>
      <p:sp>
        <p:nvSpPr>
          <p:cNvPr id="19" name="Rectangle 3"/>
          <p:cNvSpPr>
            <a:spLocks noGrp="1" noChangeArrowheads="1"/>
          </p:cNvSpPr>
          <p:nvPr>
            <p:ph idx="12" hasCustomPrompt="1"/>
          </p:nvPr>
        </p:nvSpPr>
        <p:spPr bwMode="auto">
          <a:xfrm>
            <a:off x="1304924" y="5264727"/>
            <a:ext cx="4527551" cy="4156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>
              <a:buFontTx/>
              <a:buNone/>
              <a:defRPr sz="1800" b="0" i="0" cap="all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nl-NL" dirty="0"/>
              <a:t>Plaats</a:t>
            </a:r>
            <a:endParaRPr lang="en-GB" dirty="0"/>
          </a:p>
        </p:txBody>
      </p:sp>
      <p:sp>
        <p:nvSpPr>
          <p:cNvPr id="26" name="Tijdelijke aanduiding voor afbeelding 2"/>
          <p:cNvSpPr>
            <a:spLocks noGrp="1"/>
          </p:cNvSpPr>
          <p:nvPr>
            <p:ph type="pic" idx="14"/>
          </p:nvPr>
        </p:nvSpPr>
        <p:spPr>
          <a:xfrm>
            <a:off x="5969102" y="2583652"/>
            <a:ext cx="2880000" cy="2880000"/>
          </a:xfrm>
        </p:spPr>
        <p:txBody>
          <a:bodyPr/>
          <a:lstStyle>
            <a:lvl1pPr marL="0" indent="0">
              <a:buNone/>
              <a:defRPr sz="800">
                <a:solidFill>
                  <a:schemeClr val="accent4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nl-NL" dirty="0"/>
          </a:p>
        </p:txBody>
      </p:sp>
      <p:sp>
        <p:nvSpPr>
          <p:cNvPr id="17" name="Rechthoek 16"/>
          <p:cNvSpPr/>
          <p:nvPr userDrawn="1"/>
        </p:nvSpPr>
        <p:spPr bwMode="auto">
          <a:xfrm>
            <a:off x="-2" y="2587351"/>
            <a:ext cx="1146175" cy="1152000"/>
          </a:xfrm>
          <a:prstGeom prst="rect">
            <a:avLst/>
          </a:prstGeom>
          <a:solidFill>
            <a:schemeClr val="accent1">
              <a:alpha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66738" y="0"/>
            <a:ext cx="6524625" cy="8540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D38D43D-7D33-2F43-82C4-C7C0902068A2}" type="slidenum">
              <a:rPr lang="en-GB"/>
              <a:pPr/>
              <a:t>‹#›</a:t>
            </a:fld>
            <a:endParaRPr lang="en-GB">
              <a:solidFill>
                <a:schemeClr val="bg1"/>
              </a:solidFill>
            </a:endParaRPr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304925" y="6553200"/>
            <a:ext cx="470852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pt-BR"/>
              <a:t>FOS Molecular Data Science 2020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512566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EA1B39C-8919-CF47-A161-B6BA50FD6A18}" type="slidenum">
              <a:rPr lang="en-GB"/>
              <a:pPr/>
              <a:t>‹#›</a:t>
            </a:fld>
            <a:endParaRPr lang="en-GB">
              <a:solidFill>
                <a:schemeClr val="bg1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304925" y="6553200"/>
            <a:ext cx="470852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pt-BR"/>
              <a:t>FOS Molecular Data Science 2020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115891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66737" y="0"/>
            <a:ext cx="6524815" cy="854075"/>
          </a:xfrm>
        </p:spPr>
        <p:txBody>
          <a:bodyPr/>
          <a:lstStyle>
            <a:lvl1pPr algn="l">
              <a:defRPr sz="2400" b="1"/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566737" y="1135064"/>
            <a:ext cx="3008313" cy="511867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4FAB8F7-6B6F-2642-9729-040657DB08FE}" type="slidenum">
              <a:rPr lang="en-GB"/>
              <a:pPr/>
              <a:t>‹#›</a:t>
            </a:fld>
            <a:endParaRPr lang="en-GB">
              <a:solidFill>
                <a:schemeClr val="bg1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304925" y="6553200"/>
            <a:ext cx="470852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pt-BR"/>
              <a:t>FOS Molecular Data Science 2020 </a:t>
            </a:r>
            <a:endParaRPr lang="en-GB" dirty="0"/>
          </a:p>
        </p:txBody>
      </p:sp>
      <p:sp>
        <p:nvSpPr>
          <p:cNvPr id="9" name="Rectangle 3"/>
          <p:cNvSpPr>
            <a:spLocks noGrp="1" noChangeArrowheads="1"/>
          </p:cNvSpPr>
          <p:nvPr>
            <p:ph idx="13"/>
          </p:nvPr>
        </p:nvSpPr>
        <p:spPr bwMode="auto">
          <a:xfrm>
            <a:off x="3740150" y="1144588"/>
            <a:ext cx="5123557" cy="5113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>
              <a:buFontTx/>
              <a:buNone/>
              <a:defRPr/>
            </a:lvl1pPr>
            <a:lvl2pPr marL="0">
              <a:defRPr/>
            </a:lvl2pPr>
            <a:lvl3pPr marL="360000">
              <a:defRPr/>
            </a:lvl3pPr>
            <a:lvl4pPr marL="720000">
              <a:defRPr/>
            </a:lvl4pPr>
            <a:lvl5pPr marL="108000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694340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84059" y="0"/>
            <a:ext cx="6507303" cy="854075"/>
          </a:xfrm>
        </p:spPr>
        <p:txBody>
          <a:bodyPr/>
          <a:lstStyle>
            <a:lvl1pPr algn="l">
              <a:defRPr sz="2400" b="1"/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566738" y="1144587"/>
            <a:ext cx="5040000" cy="511333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nl-NL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5849938" y="1144588"/>
            <a:ext cx="3003550" cy="1289632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DA0F4D9-DA5F-9846-8B97-D321E78C63B0}" type="slidenum">
              <a:rPr lang="en-GB"/>
              <a:pPr/>
              <a:t>‹#›</a:t>
            </a:fld>
            <a:endParaRPr lang="en-GB">
              <a:solidFill>
                <a:schemeClr val="bg1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304925" y="6553200"/>
            <a:ext cx="470852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pt-BR"/>
              <a:t>FOS Molecular Data Science 2020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515809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ind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Afbeelding 11" descr="logo lumc_Fedra_PPT_20 mm NL.pd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70838" y="285750"/>
            <a:ext cx="2293899" cy="576000"/>
          </a:xfrm>
          <a:prstGeom prst="rect">
            <a:avLst/>
          </a:prstGeom>
        </p:spPr>
      </p:pic>
      <p:sp>
        <p:nvSpPr>
          <p:cNvPr id="13" name="Rechthoek 12"/>
          <p:cNvSpPr/>
          <p:nvPr userDrawn="1"/>
        </p:nvSpPr>
        <p:spPr bwMode="auto">
          <a:xfrm>
            <a:off x="-2" y="2587351"/>
            <a:ext cx="1146175" cy="1152000"/>
          </a:xfrm>
          <a:prstGeom prst="rect">
            <a:avLst/>
          </a:prstGeom>
          <a:solidFill>
            <a:schemeClr val="accent1">
              <a:alpha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9" name="Rechthoek 18"/>
          <p:cNvSpPr/>
          <p:nvPr userDrawn="1"/>
        </p:nvSpPr>
        <p:spPr bwMode="auto">
          <a:xfrm>
            <a:off x="1146174" y="1431651"/>
            <a:ext cx="7997825" cy="1155700"/>
          </a:xfrm>
          <a:prstGeom prst="rect">
            <a:avLst/>
          </a:prstGeom>
          <a:solidFill>
            <a:schemeClr val="accent1">
              <a:alpha val="2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20" name="Rectangle 3"/>
          <p:cNvSpPr>
            <a:spLocks noGrp="1" noChangeArrowheads="1"/>
          </p:cNvSpPr>
          <p:nvPr>
            <p:ph idx="1" hasCustomPrompt="1"/>
          </p:nvPr>
        </p:nvSpPr>
        <p:spPr bwMode="auto">
          <a:xfrm>
            <a:off x="1323975" y="1431652"/>
            <a:ext cx="7524750" cy="115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spcCol="360000" anchor="t" anchorCtr="0" compatLnSpc="1">
            <a:prstTxWarp prst="textNoShape">
              <a:avLst/>
            </a:prstTxWarp>
          </a:bodyPr>
          <a:lstStyle>
            <a:lvl1pPr>
              <a:defRPr sz="2400" b="1" i="0">
                <a:solidFill>
                  <a:schemeClr val="bg2"/>
                </a:solidFill>
              </a:defRPr>
            </a:lvl1pPr>
          </a:lstStyle>
          <a:p>
            <a:pPr lvl="0"/>
            <a:r>
              <a:rPr lang="nl-NL" dirty="0"/>
              <a:t>Aftiteling en/of adres</a:t>
            </a:r>
          </a:p>
        </p:txBody>
      </p:sp>
      <p:pic>
        <p:nvPicPr>
          <p:cNvPr id="14" name="Afbeelding 13" descr="logo UL_RGB.pdf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939" y="5967675"/>
            <a:ext cx="495798" cy="576000"/>
          </a:xfrm>
          <a:prstGeom prst="rect">
            <a:avLst/>
          </a:prstGeom>
        </p:spPr>
      </p:pic>
      <p:sp>
        <p:nvSpPr>
          <p:cNvPr id="17" name="Tijdelijke aanduiding voor tekst 3"/>
          <p:cNvSpPr>
            <a:spLocks noGrp="1"/>
          </p:cNvSpPr>
          <p:nvPr>
            <p:ph type="body" sz="half" idx="10"/>
          </p:nvPr>
        </p:nvSpPr>
        <p:spPr>
          <a:xfrm>
            <a:off x="1323974" y="2839003"/>
            <a:ext cx="7524751" cy="3418922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3003062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nl-NL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nl-NL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t-BR"/>
              <a:t>FOS Molecular Data Science 2020 </a:t>
            </a:r>
            <a:endParaRPr lang="en-GB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850BB9B-C696-4034-99B3-250161AA505A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01410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ofdstuk indeling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66738" y="0"/>
            <a:ext cx="6524625" cy="854075"/>
          </a:xfrm>
        </p:spPr>
        <p:txBody>
          <a:bodyPr/>
          <a:lstStyle>
            <a:lvl1pPr>
              <a:defRPr cap="all"/>
            </a:lvl1pPr>
          </a:lstStyle>
          <a:p>
            <a:r>
              <a:rPr lang="nl-NL" dirty="0"/>
              <a:t>HOOFDSTUK</a:t>
            </a:r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FOS Molecular Data Science 2020 </a:t>
            </a:r>
            <a:endParaRPr lang="en-GB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6AC46-015F-6E44-B83A-36E79AEF535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0" name="Tijdelijke aanduiding voor afbeelding 2"/>
          <p:cNvSpPr>
            <a:spLocks noGrp="1"/>
          </p:cNvSpPr>
          <p:nvPr>
            <p:ph type="pic" idx="14"/>
          </p:nvPr>
        </p:nvSpPr>
        <p:spPr>
          <a:xfrm>
            <a:off x="5969102" y="2583652"/>
            <a:ext cx="2880000" cy="2880000"/>
          </a:xfrm>
        </p:spPr>
        <p:txBody>
          <a:bodyPr/>
          <a:lstStyle>
            <a:lvl1pPr marL="0" indent="0">
              <a:buNone/>
              <a:defRPr sz="800">
                <a:solidFill>
                  <a:schemeClr val="accent4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nl-NL" dirty="0"/>
          </a:p>
        </p:txBody>
      </p:sp>
      <p:sp>
        <p:nvSpPr>
          <p:cNvPr id="11" name="Tijdelijke aanduiding voor inhoud 10"/>
          <p:cNvSpPr>
            <a:spLocks noGrp="1"/>
          </p:cNvSpPr>
          <p:nvPr>
            <p:ph sz="quarter" idx="15"/>
          </p:nvPr>
        </p:nvSpPr>
        <p:spPr>
          <a:xfrm>
            <a:off x="566738" y="2583652"/>
            <a:ext cx="5283200" cy="3674274"/>
          </a:xfrm>
        </p:spPr>
        <p:txBody>
          <a:bodyPr/>
          <a:lstStyle>
            <a:lvl1pPr>
              <a:lnSpc>
                <a:spcPct val="100000"/>
              </a:lnSpc>
              <a:defRPr sz="5400" b="1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035655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oofdstuk indeling met logo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66738" y="0"/>
            <a:ext cx="6524625" cy="854075"/>
          </a:xfrm>
        </p:spPr>
        <p:txBody>
          <a:bodyPr/>
          <a:lstStyle>
            <a:lvl1pPr>
              <a:defRPr cap="all"/>
            </a:lvl1pPr>
          </a:lstStyle>
          <a:p>
            <a:r>
              <a:rPr lang="nl-NL" dirty="0"/>
              <a:t>HOOFDSTUK</a:t>
            </a:r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FOS Molecular Data Science 2020 </a:t>
            </a:r>
            <a:endParaRPr lang="en-GB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6AC46-015F-6E44-B83A-36E79AEF535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0" name="Tijdelijke aanduiding voor afbeelding 2"/>
          <p:cNvSpPr>
            <a:spLocks noGrp="1"/>
          </p:cNvSpPr>
          <p:nvPr>
            <p:ph type="pic" idx="14"/>
          </p:nvPr>
        </p:nvSpPr>
        <p:spPr>
          <a:xfrm>
            <a:off x="5969102" y="2583652"/>
            <a:ext cx="2880000" cy="2880000"/>
          </a:xfrm>
        </p:spPr>
        <p:txBody>
          <a:bodyPr/>
          <a:lstStyle>
            <a:lvl1pPr marL="0" indent="0">
              <a:buNone/>
              <a:defRPr sz="800">
                <a:solidFill>
                  <a:schemeClr val="accent4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nl-NL" dirty="0"/>
          </a:p>
        </p:txBody>
      </p:sp>
      <p:sp>
        <p:nvSpPr>
          <p:cNvPr id="11" name="Tijdelijke aanduiding voor inhoud 10"/>
          <p:cNvSpPr>
            <a:spLocks noGrp="1"/>
          </p:cNvSpPr>
          <p:nvPr>
            <p:ph sz="quarter" idx="15"/>
          </p:nvPr>
        </p:nvSpPr>
        <p:spPr>
          <a:xfrm>
            <a:off x="566738" y="2583652"/>
            <a:ext cx="5283200" cy="3674274"/>
          </a:xfrm>
        </p:spPr>
        <p:txBody>
          <a:bodyPr/>
          <a:lstStyle>
            <a:lvl1pPr>
              <a:lnSpc>
                <a:spcPct val="100000"/>
              </a:lnSpc>
              <a:defRPr sz="5400" b="1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9" name="Afbeelding 8" descr="logo lumc_BLOKJES_PPT_20 mm NL.pdf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9452" y="281518"/>
            <a:ext cx="576000" cy="57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151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66738" y="0"/>
            <a:ext cx="6524625" cy="8540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66738" y="1144588"/>
            <a:ext cx="8291512" cy="5113338"/>
          </a:xfrm>
        </p:spPr>
        <p:txBody>
          <a:bodyPr/>
          <a:lstStyle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350000" y="6553200"/>
            <a:ext cx="25082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66738" y="6553200"/>
            <a:ext cx="54239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>
              <a:defRPr sz="1200">
                <a:solidFill>
                  <a:schemeClr val="tx1"/>
                </a:solidFill>
                <a:latin typeface="+mn-lt"/>
              </a:defRPr>
            </a:lvl1pPr>
          </a:lstStyle>
          <a:p>
            <a:fld id="{5306AC46-015F-6E44-B83A-36E79AEF535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0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304925" y="6553200"/>
            <a:ext cx="470852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pt-BR"/>
              <a:t>FOS Molecular Data Science 2020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903060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el en object met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66738" y="0"/>
            <a:ext cx="6524625" cy="8540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66738" y="1144588"/>
            <a:ext cx="8291512" cy="5113338"/>
          </a:xfrm>
        </p:spPr>
        <p:txBody>
          <a:bodyPr/>
          <a:lstStyle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350000" y="6553200"/>
            <a:ext cx="25082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66738" y="6553200"/>
            <a:ext cx="54239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>
              <a:defRPr sz="1200">
                <a:solidFill>
                  <a:schemeClr val="tx1"/>
                </a:solidFill>
                <a:latin typeface="+mn-lt"/>
              </a:defRPr>
            </a:lvl1pPr>
          </a:lstStyle>
          <a:p>
            <a:fld id="{5306AC46-015F-6E44-B83A-36E79AEF535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0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304925" y="6553200"/>
            <a:ext cx="470852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pt-BR"/>
              <a:t>FOS Molecular Data Science 2020 </a:t>
            </a:r>
            <a:endParaRPr lang="en-GB" dirty="0"/>
          </a:p>
        </p:txBody>
      </p:sp>
      <p:pic>
        <p:nvPicPr>
          <p:cNvPr id="8" name="Afbeelding 7" descr="logo lumc_BLOKJES_PPT_20 mm NL.pd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9452" y="281518"/>
            <a:ext cx="576000" cy="57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4719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op 1 regel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inhoud 2"/>
          <p:cNvSpPr>
            <a:spLocks noGrp="1"/>
          </p:cNvSpPr>
          <p:nvPr>
            <p:ph idx="1"/>
          </p:nvPr>
        </p:nvSpPr>
        <p:spPr>
          <a:xfrm>
            <a:off x="566738" y="760413"/>
            <a:ext cx="8291512" cy="5497513"/>
          </a:xfrm>
        </p:spPr>
        <p:txBody>
          <a:bodyPr/>
          <a:lstStyle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66738" y="0"/>
            <a:ext cx="6524625" cy="50164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10" name="Rechthoek 9"/>
          <p:cNvSpPr/>
          <p:nvPr userDrawn="1"/>
        </p:nvSpPr>
        <p:spPr bwMode="auto">
          <a:xfrm>
            <a:off x="0" y="6527800"/>
            <a:ext cx="9144000" cy="3302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56538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onder voett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6" name="Rechthoek 5"/>
          <p:cNvSpPr/>
          <p:nvPr userDrawn="1"/>
        </p:nvSpPr>
        <p:spPr bwMode="auto">
          <a:xfrm>
            <a:off x="0" y="6527800"/>
            <a:ext cx="9144000" cy="3302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7" name="Tijdelijke aanduiding voor inhoud 2"/>
          <p:cNvSpPr>
            <a:spLocks noGrp="1"/>
          </p:cNvSpPr>
          <p:nvPr>
            <p:ph idx="1"/>
          </p:nvPr>
        </p:nvSpPr>
        <p:spPr>
          <a:xfrm>
            <a:off x="566738" y="1144587"/>
            <a:ext cx="8291512" cy="5373687"/>
          </a:xfrm>
        </p:spPr>
        <p:txBody>
          <a:bodyPr/>
          <a:lstStyle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3503548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ee objec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66738" y="0"/>
            <a:ext cx="6524625" cy="8540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C622A6F-56DC-804D-B355-6A0ECE94EB36}" type="slidenum">
              <a:rPr lang="en-GB"/>
              <a:pPr/>
              <a:t>‹#›</a:t>
            </a:fld>
            <a:endParaRPr lang="en-GB">
              <a:solidFill>
                <a:schemeClr val="bg1"/>
              </a:solidFill>
            </a:endParaRPr>
          </a:p>
        </p:txBody>
      </p:sp>
      <p:sp>
        <p:nvSpPr>
          <p:cNvPr id="8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566738" y="1144588"/>
            <a:ext cx="4003675" cy="5113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>
              <a:buFontTx/>
              <a:buNone/>
              <a:defRPr/>
            </a:lvl1pPr>
            <a:lvl2pPr marL="0">
              <a:defRPr/>
            </a:lvl2pPr>
            <a:lvl3pPr marL="360000">
              <a:defRPr/>
            </a:lvl3pPr>
            <a:lvl4pPr marL="720000">
              <a:defRPr/>
            </a:lvl4pPr>
            <a:lvl5pPr marL="108000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1" name="Rectangle 3"/>
          <p:cNvSpPr>
            <a:spLocks noGrp="1" noChangeArrowheads="1"/>
          </p:cNvSpPr>
          <p:nvPr>
            <p:ph idx="13"/>
          </p:nvPr>
        </p:nvSpPr>
        <p:spPr bwMode="auto">
          <a:xfrm>
            <a:off x="4860032" y="1144588"/>
            <a:ext cx="4003675" cy="5113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>
              <a:buFontTx/>
              <a:buNone/>
              <a:defRPr/>
            </a:lvl1pPr>
            <a:lvl2pPr marL="0">
              <a:defRPr/>
            </a:lvl2pPr>
            <a:lvl3pPr marL="360000">
              <a:defRPr/>
            </a:lvl3pPr>
            <a:lvl4pPr marL="720000">
              <a:defRPr/>
            </a:lvl4pPr>
            <a:lvl5pPr marL="108000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304925" y="6553200"/>
            <a:ext cx="470852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pt-BR"/>
              <a:t>FOS Molecular Data Science 2020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431825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66738" y="1135063"/>
            <a:ext cx="4003675" cy="846453"/>
          </a:xfrm>
        </p:spPr>
        <p:txBody>
          <a:bodyPr anchor="b"/>
          <a:lstStyle>
            <a:lvl1pPr marL="0" indent="0">
              <a:buNone/>
              <a:defRPr sz="20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566737" y="2174875"/>
            <a:ext cx="4003676" cy="40830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4852988" y="1135063"/>
            <a:ext cx="4004630" cy="846453"/>
          </a:xfrm>
        </p:spPr>
        <p:txBody>
          <a:bodyPr anchor="b"/>
          <a:lstStyle>
            <a:lvl1pPr marL="0" indent="0">
              <a:buNone/>
              <a:defRPr sz="20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4852988" y="2174875"/>
            <a:ext cx="4004630" cy="40830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2847059-C838-D544-AA3A-A342CC408355}" type="slidenum">
              <a:rPr lang="en-GB"/>
              <a:pPr/>
              <a:t>‹#›</a:t>
            </a:fld>
            <a:endParaRPr lang="en-GB">
              <a:solidFill>
                <a:schemeClr val="bg1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66737" y="0"/>
            <a:ext cx="6558531" cy="85407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10" name="Rectangle 5"/>
          <p:cNvSpPr>
            <a:spLocks noGrp="1" noChangeArrowheads="1"/>
          </p:cNvSpPr>
          <p:nvPr>
            <p:ph type="ftr" sz="quarter" idx="13"/>
          </p:nvPr>
        </p:nvSpPr>
        <p:spPr bwMode="auto">
          <a:xfrm>
            <a:off x="1304925" y="6553200"/>
            <a:ext cx="470852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pt-BR"/>
              <a:t>FOS Molecular Data Science 2020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350327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7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hoek 9"/>
          <p:cNvSpPr/>
          <p:nvPr/>
        </p:nvSpPr>
        <p:spPr bwMode="auto">
          <a:xfrm>
            <a:off x="8002588" y="6553200"/>
            <a:ext cx="1141412" cy="304800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1" name="Rechthoek 10"/>
          <p:cNvSpPr/>
          <p:nvPr/>
        </p:nvSpPr>
        <p:spPr bwMode="auto">
          <a:xfrm>
            <a:off x="1143000" y="6553200"/>
            <a:ext cx="6859588" cy="304800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2" name="Rechthoek 11"/>
          <p:cNvSpPr/>
          <p:nvPr/>
        </p:nvSpPr>
        <p:spPr bwMode="auto">
          <a:xfrm>
            <a:off x="0" y="6553200"/>
            <a:ext cx="1143000" cy="304800"/>
          </a:xfrm>
          <a:prstGeom prst="rect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3" name="Rechthoek 12"/>
          <p:cNvSpPr/>
          <p:nvPr/>
        </p:nvSpPr>
        <p:spPr bwMode="auto">
          <a:xfrm>
            <a:off x="6861176" y="6553200"/>
            <a:ext cx="1141412" cy="3048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66738" y="1144588"/>
            <a:ext cx="8291512" cy="5113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GB" dirty="0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002588" y="6553200"/>
            <a:ext cx="855662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298575" y="6553200"/>
            <a:ext cx="470852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pt-BR"/>
              <a:t>FOS Molecular Data Science 2020 </a:t>
            </a:r>
            <a:endParaRPr lang="en-GB" dirty="0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66738" y="6553200"/>
            <a:ext cx="54239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>
              <a:defRPr sz="1200">
                <a:solidFill>
                  <a:schemeClr val="tx1"/>
                </a:solidFill>
                <a:latin typeface="+mn-lt"/>
              </a:defRPr>
            </a:lvl1pPr>
          </a:lstStyle>
          <a:p>
            <a:fld id="{5306AC46-015F-6E44-B83A-36E79AEF535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66738" y="0"/>
            <a:ext cx="6524625" cy="854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720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nl-NL" dirty="0"/>
              <a:t>Titelstijl van model bewerken</a:t>
            </a:r>
            <a:endParaRPr lang="en-GB" dirty="0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4" r:id="rId3"/>
    <p:sldLayoutId id="2147483650" r:id="rId4"/>
    <p:sldLayoutId id="2147483663" r:id="rId5"/>
    <p:sldLayoutId id="2147483662" r:id="rId6"/>
    <p:sldLayoutId id="214748366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67" r:id="rId15"/>
  </p:sldLayoutIdLst>
  <p:hf sldNum="0" hdr="0" dt="0"/>
  <p:txStyles>
    <p:titleStyle>
      <a:lvl1pPr algn="l" rtl="0" eaLnBrk="1" fontAlgn="base" hangingPunct="1">
        <a:lnSpc>
          <a:spcPct val="96000"/>
        </a:lnSpc>
        <a:spcBef>
          <a:spcPct val="0"/>
        </a:spcBef>
        <a:spcAft>
          <a:spcPct val="0"/>
        </a:spcAft>
        <a:defRPr sz="2400" b="1" i="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96000"/>
        </a:lnSpc>
        <a:spcBef>
          <a:spcPct val="0"/>
        </a:spcBef>
        <a:spcAft>
          <a:spcPct val="0"/>
        </a:spcAft>
        <a:defRPr sz="2600" i="1">
          <a:solidFill>
            <a:schemeClr val="tx2"/>
          </a:solidFill>
          <a:latin typeface="Times" charset="0"/>
          <a:ea typeface="ＭＳ Ｐゴシック" charset="0"/>
        </a:defRPr>
      </a:lvl2pPr>
      <a:lvl3pPr algn="l" rtl="0" eaLnBrk="1" fontAlgn="base" hangingPunct="1">
        <a:lnSpc>
          <a:spcPct val="96000"/>
        </a:lnSpc>
        <a:spcBef>
          <a:spcPct val="0"/>
        </a:spcBef>
        <a:spcAft>
          <a:spcPct val="0"/>
        </a:spcAft>
        <a:defRPr sz="2600" i="1">
          <a:solidFill>
            <a:schemeClr val="tx2"/>
          </a:solidFill>
          <a:latin typeface="Times" charset="0"/>
          <a:ea typeface="ＭＳ Ｐゴシック" charset="0"/>
        </a:defRPr>
      </a:lvl3pPr>
      <a:lvl4pPr algn="l" rtl="0" eaLnBrk="1" fontAlgn="base" hangingPunct="1">
        <a:lnSpc>
          <a:spcPct val="96000"/>
        </a:lnSpc>
        <a:spcBef>
          <a:spcPct val="0"/>
        </a:spcBef>
        <a:spcAft>
          <a:spcPct val="0"/>
        </a:spcAft>
        <a:defRPr sz="2600" i="1">
          <a:solidFill>
            <a:schemeClr val="tx2"/>
          </a:solidFill>
          <a:latin typeface="Times" charset="0"/>
          <a:ea typeface="ＭＳ Ｐゴシック" charset="0"/>
        </a:defRPr>
      </a:lvl4pPr>
      <a:lvl5pPr algn="l" rtl="0" eaLnBrk="1" fontAlgn="base" hangingPunct="1">
        <a:lnSpc>
          <a:spcPct val="96000"/>
        </a:lnSpc>
        <a:spcBef>
          <a:spcPct val="0"/>
        </a:spcBef>
        <a:spcAft>
          <a:spcPct val="0"/>
        </a:spcAft>
        <a:defRPr sz="2600" i="1">
          <a:solidFill>
            <a:schemeClr val="tx2"/>
          </a:solidFill>
          <a:latin typeface="Times" charset="0"/>
          <a:ea typeface="ＭＳ Ｐゴシック" charset="0"/>
        </a:defRPr>
      </a:lvl5pPr>
      <a:lvl6pPr marL="457200" algn="l" rtl="0" eaLnBrk="1" fontAlgn="base" hangingPunct="1">
        <a:lnSpc>
          <a:spcPct val="96000"/>
        </a:lnSpc>
        <a:spcBef>
          <a:spcPct val="0"/>
        </a:spcBef>
        <a:spcAft>
          <a:spcPct val="0"/>
        </a:spcAft>
        <a:defRPr sz="2600" i="1">
          <a:solidFill>
            <a:schemeClr val="tx2"/>
          </a:solidFill>
          <a:latin typeface="Times" charset="0"/>
          <a:ea typeface="ＭＳ Ｐゴシック" charset="0"/>
        </a:defRPr>
      </a:lvl6pPr>
      <a:lvl7pPr marL="914400" algn="l" rtl="0" eaLnBrk="1" fontAlgn="base" hangingPunct="1">
        <a:lnSpc>
          <a:spcPct val="96000"/>
        </a:lnSpc>
        <a:spcBef>
          <a:spcPct val="0"/>
        </a:spcBef>
        <a:spcAft>
          <a:spcPct val="0"/>
        </a:spcAft>
        <a:defRPr sz="2600" i="1">
          <a:solidFill>
            <a:schemeClr val="tx2"/>
          </a:solidFill>
          <a:latin typeface="Times" charset="0"/>
          <a:ea typeface="ＭＳ Ｐゴシック" charset="0"/>
        </a:defRPr>
      </a:lvl7pPr>
      <a:lvl8pPr marL="1371600" algn="l" rtl="0" eaLnBrk="1" fontAlgn="base" hangingPunct="1">
        <a:lnSpc>
          <a:spcPct val="96000"/>
        </a:lnSpc>
        <a:spcBef>
          <a:spcPct val="0"/>
        </a:spcBef>
        <a:spcAft>
          <a:spcPct val="0"/>
        </a:spcAft>
        <a:defRPr sz="2600" i="1">
          <a:solidFill>
            <a:schemeClr val="tx2"/>
          </a:solidFill>
          <a:latin typeface="Times" charset="0"/>
          <a:ea typeface="ＭＳ Ｐゴシック" charset="0"/>
        </a:defRPr>
      </a:lvl8pPr>
      <a:lvl9pPr marL="1828800" algn="l" rtl="0" eaLnBrk="1" fontAlgn="base" hangingPunct="1">
        <a:lnSpc>
          <a:spcPct val="96000"/>
        </a:lnSpc>
        <a:spcBef>
          <a:spcPct val="0"/>
        </a:spcBef>
        <a:spcAft>
          <a:spcPct val="0"/>
        </a:spcAft>
        <a:defRPr sz="2600" i="1">
          <a:solidFill>
            <a:schemeClr val="tx2"/>
          </a:solidFill>
          <a:latin typeface="Times" charset="0"/>
          <a:ea typeface="ＭＳ Ｐゴシック" charset="0"/>
        </a:defRPr>
      </a:lvl9pPr>
    </p:titleStyle>
    <p:bodyStyle>
      <a:lvl1pPr marL="0" indent="0" algn="l" rtl="0" eaLnBrk="1" fontAlgn="base" hangingPunct="1">
        <a:lnSpc>
          <a:spcPct val="120000"/>
        </a:lnSpc>
        <a:spcBef>
          <a:spcPts val="0"/>
        </a:spcBef>
        <a:spcAft>
          <a:spcPct val="0"/>
        </a:spcAft>
        <a:buFontTx/>
        <a:buNone/>
        <a:defRPr sz="2000">
          <a:solidFill>
            <a:schemeClr val="accent6"/>
          </a:solidFill>
          <a:latin typeface="+mn-lt"/>
          <a:ea typeface="+mn-ea"/>
          <a:cs typeface="+mn-cs"/>
        </a:defRPr>
      </a:lvl1pPr>
      <a:lvl2pPr marL="0" indent="-187325" algn="l" rtl="0" eaLnBrk="1" fontAlgn="base" hangingPunct="1">
        <a:lnSpc>
          <a:spcPct val="120000"/>
        </a:lnSpc>
        <a:spcBef>
          <a:spcPct val="20000"/>
        </a:spcBef>
        <a:spcAft>
          <a:spcPct val="0"/>
        </a:spcAft>
        <a:buFont typeface="Times" charset="0"/>
        <a:buChar char="•"/>
        <a:defRPr sz="2000">
          <a:solidFill>
            <a:schemeClr val="accent6"/>
          </a:solidFill>
          <a:latin typeface="+mn-lt"/>
          <a:ea typeface="+mn-ea"/>
        </a:defRPr>
      </a:lvl2pPr>
      <a:lvl3pPr marL="360000" indent="-185738" algn="l" rtl="0" eaLnBrk="1" fontAlgn="base" hangingPunct="1">
        <a:lnSpc>
          <a:spcPct val="120000"/>
        </a:lnSpc>
        <a:spcBef>
          <a:spcPct val="20000"/>
        </a:spcBef>
        <a:spcAft>
          <a:spcPct val="0"/>
        </a:spcAft>
        <a:buFont typeface="Times" charset="0"/>
        <a:buChar char="•"/>
        <a:defRPr>
          <a:solidFill>
            <a:schemeClr val="accent6"/>
          </a:solidFill>
          <a:latin typeface="+mn-lt"/>
          <a:ea typeface="+mn-ea"/>
        </a:defRPr>
      </a:lvl3pPr>
      <a:lvl4pPr marL="720000" indent="-195263" algn="l" rtl="0" eaLnBrk="1" fontAlgn="base" hangingPunct="1">
        <a:lnSpc>
          <a:spcPct val="120000"/>
        </a:lnSpc>
        <a:spcBef>
          <a:spcPct val="20000"/>
        </a:spcBef>
        <a:spcAft>
          <a:spcPct val="0"/>
        </a:spcAft>
        <a:buFont typeface="Times" charset="0"/>
        <a:buChar char="•"/>
        <a:defRPr sz="1800">
          <a:solidFill>
            <a:schemeClr val="accent6"/>
          </a:solidFill>
          <a:latin typeface="+mn-lt"/>
          <a:ea typeface="+mn-ea"/>
        </a:defRPr>
      </a:lvl4pPr>
      <a:lvl5pPr marL="1080000" indent="-192088" algn="l" rtl="0" eaLnBrk="1" fontAlgn="base" hangingPunct="1">
        <a:lnSpc>
          <a:spcPct val="120000"/>
        </a:lnSpc>
        <a:spcBef>
          <a:spcPct val="20000"/>
        </a:spcBef>
        <a:spcAft>
          <a:spcPct val="0"/>
        </a:spcAft>
        <a:buFont typeface="Times" charset="0"/>
        <a:buChar char="•"/>
        <a:defRPr sz="1800">
          <a:solidFill>
            <a:schemeClr val="accent6"/>
          </a:solidFill>
          <a:latin typeface="+mn-lt"/>
          <a:ea typeface="+mn-ea"/>
        </a:defRPr>
      </a:lvl5pPr>
      <a:lvl6pPr marL="2366963" indent="-192088" algn="l" rtl="0" eaLnBrk="1" fontAlgn="base" hangingPunct="1">
        <a:lnSpc>
          <a:spcPct val="120000"/>
        </a:lnSpc>
        <a:spcBef>
          <a:spcPct val="20000"/>
        </a:spcBef>
        <a:spcAft>
          <a:spcPct val="0"/>
        </a:spcAft>
        <a:buFont typeface="Times" charset="0"/>
        <a:buChar char="•"/>
        <a:defRPr>
          <a:solidFill>
            <a:schemeClr val="bg2"/>
          </a:solidFill>
          <a:latin typeface="+mn-lt"/>
          <a:ea typeface="+mn-ea"/>
        </a:defRPr>
      </a:lvl6pPr>
      <a:lvl7pPr marL="2824163" indent="-192088" algn="l" rtl="0" eaLnBrk="1" fontAlgn="base" hangingPunct="1">
        <a:lnSpc>
          <a:spcPct val="120000"/>
        </a:lnSpc>
        <a:spcBef>
          <a:spcPct val="20000"/>
        </a:spcBef>
        <a:spcAft>
          <a:spcPct val="0"/>
        </a:spcAft>
        <a:buFont typeface="Times" charset="0"/>
        <a:buChar char="•"/>
        <a:defRPr>
          <a:solidFill>
            <a:schemeClr val="bg2"/>
          </a:solidFill>
          <a:latin typeface="+mn-lt"/>
          <a:ea typeface="+mn-ea"/>
        </a:defRPr>
      </a:lvl7pPr>
      <a:lvl8pPr marL="3281363" indent="-192088" algn="l" rtl="0" eaLnBrk="1" fontAlgn="base" hangingPunct="1">
        <a:lnSpc>
          <a:spcPct val="120000"/>
        </a:lnSpc>
        <a:spcBef>
          <a:spcPct val="20000"/>
        </a:spcBef>
        <a:spcAft>
          <a:spcPct val="0"/>
        </a:spcAft>
        <a:buFont typeface="Times" charset="0"/>
        <a:buChar char="•"/>
        <a:defRPr>
          <a:solidFill>
            <a:schemeClr val="bg2"/>
          </a:solidFill>
          <a:latin typeface="+mn-lt"/>
          <a:ea typeface="+mn-ea"/>
        </a:defRPr>
      </a:lvl8pPr>
      <a:lvl9pPr marL="3738563" indent="-192088" algn="l" rtl="0" eaLnBrk="1" fontAlgn="base" hangingPunct="1">
        <a:lnSpc>
          <a:spcPct val="120000"/>
        </a:lnSpc>
        <a:spcBef>
          <a:spcPct val="20000"/>
        </a:spcBef>
        <a:spcAft>
          <a:spcPct val="0"/>
        </a:spcAft>
        <a:buFont typeface="Times" charset="0"/>
        <a:buChar char="•"/>
        <a:defRPr>
          <a:solidFill>
            <a:schemeClr val="bg2"/>
          </a:solidFill>
          <a:latin typeface="+mn-lt"/>
          <a:ea typeface="+mn-ea"/>
        </a:defRPr>
      </a:lvl9pPr>
    </p:bodyStyle>
    <p:otherStyle>
      <a:defPPr>
        <a:defRPr lang="nl-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hyperlink" Target="https://www.ncbi.nlm.nih.gov/pubmed/20298790" TargetMode="External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microsoft.com/office/2007/relationships/hdphoto" Target="../media/hdphoto1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hyperlink" Target="https://www.ncbi.nlm.nih.gov/pubmed/20298790" TargetMode="External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microsoft.com/office/2007/relationships/hdphoto" Target="../media/hdphoto1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ncbi.nlm.nih.gov/pubmed/26733863" TargetMode="External"/><Relationship Id="rId5" Type="http://schemas.openxmlformats.org/officeDocument/2006/relationships/image" Target="../media/image7.jpeg"/><Relationship Id="rId4" Type="http://schemas.openxmlformats.org/officeDocument/2006/relationships/image" Target="../media/image18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hyperlink" Target="https://github.com/molepi/Molecular-Data-Science/blob/master/AnimalModels" TargetMode="Externa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ncbi.nlm.nih.gov/pubmed/26733863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0.emf"/><Relationship Id="rId4" Type="http://schemas.openxmlformats.org/officeDocument/2006/relationships/package" Target="../embeddings/Microsoft_Word_Document.docx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Relationship Id="rId4" Type="http://schemas.microsoft.com/office/2007/relationships/hdphoto" Target="../media/hdphoto2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5" Type="http://schemas.microsoft.com/office/2007/relationships/hdphoto" Target="../media/hdphoto2.wdp"/><Relationship Id="rId4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5" Type="http://schemas.microsoft.com/office/2007/relationships/hdphoto" Target="../media/hdphoto2.wdp"/><Relationship Id="rId4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iencedirect.com/science/article/pii/S0142961215002483" TargetMode="External"/><Relationship Id="rId7" Type="http://schemas.openxmlformats.org/officeDocument/2006/relationships/hyperlink" Target="https://www.sciencedirect.com/science/article/abs/pii/S0014299915002642" TargetMode="External"/><Relationship Id="rId2" Type="http://schemas.openxmlformats.org/officeDocument/2006/relationships/hyperlink" Target="https://doi.org/10.1016/j.ijcard.2017.03.152" TargetMode="External"/><Relationship Id="rId1" Type="http://schemas.openxmlformats.org/officeDocument/2006/relationships/slideLayout" Target="../slideLayouts/slideLayout15.xml"/><Relationship Id="rId6" Type="http://schemas.openxmlformats.org/officeDocument/2006/relationships/hyperlink" Target="https://onlinelibrary.wiley.com/doi/full/10.1111/exd.13415" TargetMode="External"/><Relationship Id="rId5" Type="http://schemas.openxmlformats.org/officeDocument/2006/relationships/hyperlink" Target="https://doi.org/10.1016/j.brainres.2019.146427" TargetMode="External"/><Relationship Id="rId4" Type="http://schemas.openxmlformats.org/officeDocument/2006/relationships/hyperlink" Target="https://doi.org/10.1016/j.neubiorev.2020.02.012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jp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1139250" y="1691453"/>
            <a:ext cx="8004706" cy="847924"/>
          </a:xfrm>
        </p:spPr>
        <p:txBody>
          <a:bodyPr/>
          <a:lstStyle/>
          <a:p>
            <a:r>
              <a:rPr lang="en-US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            FOS Molecular Data Science 2020</a:t>
            </a:r>
          </a:p>
        </p:txBody>
      </p:sp>
      <p:sp>
        <p:nvSpPr>
          <p:cNvPr id="9" name="TextBox 6">
            <a:extLst>
              <a:ext uri="{FF2B5EF4-FFF2-40B4-BE49-F238E27FC236}">
                <a16:creationId xmlns:a16="http://schemas.microsoft.com/office/drawing/2014/main" id="{D7B9283B-5A89-0048-A5F1-BCC5BBFF25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9250" y="2792155"/>
            <a:ext cx="7707443" cy="23743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/>
          <a:lstStyle/>
          <a:p>
            <a:pPr algn="ctr" eaLnBrk="0" hangingPunct="0">
              <a:lnSpc>
                <a:spcPct val="150000"/>
              </a:lnSpc>
            </a:pPr>
            <a:r>
              <a:rPr lang="en-GB" sz="3200" b="1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Aging - </a:t>
            </a:r>
          </a:p>
          <a:p>
            <a:pPr algn="ctr" eaLnBrk="0" hangingPunct="0">
              <a:lnSpc>
                <a:spcPct val="150000"/>
              </a:lnSpc>
            </a:pPr>
            <a:r>
              <a:rPr lang="en-GB" sz="3200" b="1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multi-dimensional process:</a:t>
            </a:r>
          </a:p>
          <a:p>
            <a:pPr algn="ctr" eaLnBrk="0" hangingPunct="0">
              <a:lnSpc>
                <a:spcPct val="150000"/>
              </a:lnSpc>
            </a:pPr>
            <a:r>
              <a:rPr lang="en-GB" sz="3200" b="1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translation from human to models</a:t>
            </a:r>
          </a:p>
        </p:txBody>
      </p:sp>
      <p:sp>
        <p:nvSpPr>
          <p:cNvPr id="10" name="TextBox 6">
            <a:extLst>
              <a:ext uri="{FF2B5EF4-FFF2-40B4-BE49-F238E27FC236}">
                <a16:creationId xmlns:a16="http://schemas.microsoft.com/office/drawing/2014/main" id="{D6CA2FBF-5BFB-9B48-B3F8-5643197890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74068" y="5382664"/>
            <a:ext cx="4637808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GB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Vered Raz</a:t>
            </a:r>
          </a:p>
          <a:p>
            <a:pPr algn="ctr" eaLnBrk="0" hangingPunct="0"/>
            <a:r>
              <a:rPr lang="en-GB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Human Genetics</a:t>
            </a:r>
          </a:p>
          <a:p>
            <a:pPr algn="ctr" eaLnBrk="0" hangingPunct="0"/>
            <a:r>
              <a:rPr lang="en-GB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Leiden University Medical centre</a:t>
            </a:r>
          </a:p>
        </p:txBody>
      </p:sp>
    </p:spTree>
    <p:extLst>
      <p:ext uri="{BB962C8B-B14F-4D97-AF65-F5344CB8AC3E}">
        <p14:creationId xmlns:p14="http://schemas.microsoft.com/office/powerpoint/2010/main" val="24061609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3908" y="71600"/>
            <a:ext cx="7772400" cy="692782"/>
          </a:xfrm>
        </p:spPr>
        <p:txBody>
          <a:bodyPr/>
          <a:lstStyle/>
          <a:p>
            <a:r>
              <a:rPr lang="en-US" sz="3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Aging in human</a:t>
            </a:r>
            <a:endParaRPr lang="en-US" sz="3000" b="1" dirty="0">
              <a:solidFill>
                <a:schemeClr val="bg1"/>
              </a:solidFill>
            </a:endParaRPr>
          </a:p>
        </p:txBody>
      </p:sp>
      <p:pic>
        <p:nvPicPr>
          <p:cNvPr id="15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25400" y="0"/>
            <a:ext cx="850900" cy="8509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30" name="Footer Placeholder 2">
            <a:extLst>
              <a:ext uri="{FF2B5EF4-FFF2-40B4-BE49-F238E27FC236}">
                <a16:creationId xmlns:a16="http://schemas.microsoft.com/office/drawing/2014/main" id="{97EBA642-118E-ED40-BED4-E1B504FB00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304925" y="6553200"/>
            <a:ext cx="4708525" cy="304800"/>
          </a:xfrm>
        </p:spPr>
        <p:txBody>
          <a:bodyPr/>
          <a:lstStyle/>
          <a:p>
            <a:r>
              <a:rPr lang="pt-BR"/>
              <a:t>FOS Molecular Data Science 2020 </a:t>
            </a:r>
            <a:endParaRPr lang="en-GB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EE7887D-1C12-AE40-A145-484D5D5FFCEC}"/>
              </a:ext>
            </a:extLst>
          </p:cNvPr>
          <p:cNvSpPr/>
          <p:nvPr/>
        </p:nvSpPr>
        <p:spPr>
          <a:xfrm>
            <a:off x="108265" y="882987"/>
            <a:ext cx="4572000" cy="2246769"/>
          </a:xfrm>
          <a:prstGeom prst="rect">
            <a:avLst/>
          </a:prstGeom>
          <a:ln w="57150">
            <a:solidFill>
              <a:schemeClr val="bg2">
                <a:lumMod val="60000"/>
                <a:lumOff val="40000"/>
              </a:schemeClr>
            </a:solidFill>
          </a:ln>
        </p:spPr>
        <p:txBody>
          <a:bodyPr>
            <a:spAutoFit/>
          </a:bodyPr>
          <a:lstStyle/>
          <a:p>
            <a:r>
              <a:rPr lang="en-GB" sz="2000" u="sng" dirty="0">
                <a:solidFill>
                  <a:srgbClr val="000000"/>
                </a:solidFill>
                <a:latin typeface="Times New Roman" panose="02020603050405020304" pitchFamily="18" charset="0"/>
              </a:rPr>
              <a:t>Evolutionary biology: </a:t>
            </a:r>
          </a:p>
          <a:p>
            <a:r>
              <a:rPr lang="en-GB" sz="2000" dirty="0">
                <a:solidFill>
                  <a:srgbClr val="000000"/>
                </a:solidFill>
                <a:latin typeface="Times New Roman" panose="02020603050405020304" pitchFamily="18" charset="0"/>
              </a:rPr>
              <a:t>1. An age-dependent or age-progressive </a:t>
            </a:r>
            <a:r>
              <a:rPr lang="en-GB" sz="20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decline in intrinsic physiological function</a:t>
            </a:r>
            <a:r>
              <a:rPr lang="en-GB" sz="2000" dirty="0">
                <a:solidFill>
                  <a:srgbClr val="000000"/>
                </a:solidFill>
                <a:latin typeface="Times New Roman" panose="02020603050405020304" pitchFamily="18" charset="0"/>
              </a:rPr>
              <a:t>, </a:t>
            </a:r>
            <a:r>
              <a:rPr lang="en-GB" sz="2000" dirty="0">
                <a:solidFill>
                  <a:srgbClr val="FF0000"/>
                </a:solidFill>
                <a:latin typeface="Times New Roman" panose="02020603050405020304" pitchFamily="18" charset="0"/>
              </a:rPr>
              <a:t>leading to a decrease in social function and overall activity.</a:t>
            </a:r>
          </a:p>
          <a:p>
            <a:r>
              <a:rPr lang="en-GB" sz="2000" dirty="0">
                <a:solidFill>
                  <a:srgbClr val="000000"/>
                </a:solidFill>
                <a:latin typeface="Times New Roman" panose="02020603050405020304" pitchFamily="18" charset="0"/>
              </a:rPr>
              <a:t>2. an age-progressive loss or </a:t>
            </a:r>
            <a:r>
              <a:rPr lang="en-GB" sz="2000" dirty="0">
                <a:solidFill>
                  <a:srgbClr val="FF0000"/>
                </a:solidFill>
                <a:latin typeface="Times New Roman" panose="02020603050405020304" pitchFamily="18" charset="0"/>
              </a:rPr>
              <a:t>de-tuning </a:t>
            </a:r>
            <a:r>
              <a:rPr lang="en-GB" sz="2000" i="1" dirty="0">
                <a:solidFill>
                  <a:srgbClr val="FF0000"/>
                </a:solidFill>
                <a:latin typeface="Times New Roman" panose="02020603050405020304" pitchFamily="18" charset="0"/>
              </a:rPr>
              <a:t>adaptation.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55F319D-F6FA-804B-81CF-A90BC31C735D}"/>
              </a:ext>
            </a:extLst>
          </p:cNvPr>
          <p:cNvSpPr/>
          <p:nvPr/>
        </p:nvSpPr>
        <p:spPr>
          <a:xfrm>
            <a:off x="108265" y="3580178"/>
            <a:ext cx="2979709" cy="2431435"/>
          </a:xfrm>
          <a:prstGeom prst="rect">
            <a:avLst/>
          </a:prstGeom>
          <a:ln w="76200">
            <a:solidFill>
              <a:schemeClr val="bg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GB" sz="2000" u="sng" dirty="0">
                <a:solidFill>
                  <a:srgbClr val="000000"/>
                </a:solidFill>
                <a:latin typeface="Times New Roman" panose="02020603050405020304" pitchFamily="18" charset="0"/>
              </a:rPr>
              <a:t>Medical: </a:t>
            </a:r>
            <a:r>
              <a:rPr lang="en-GB" sz="1800" dirty="0">
                <a:solidFill>
                  <a:schemeClr val="accent6"/>
                </a:solidFill>
              </a:rPr>
              <a:t>The process of becoming older, a process that is genetically determined and environmentally modulated leading to </a:t>
            </a:r>
            <a:r>
              <a:rPr lang="en-GB" sz="1800" b="1" dirty="0">
                <a:solidFill>
                  <a:schemeClr val="accent6"/>
                </a:solidFill>
              </a:rPr>
              <a:t>an increase in disease risk</a:t>
            </a:r>
            <a:r>
              <a:rPr lang="en-GB" sz="1800" dirty="0">
                <a:solidFill>
                  <a:schemeClr val="accent6"/>
                </a:solidFill>
              </a:rPr>
              <a:t>. </a:t>
            </a:r>
            <a:r>
              <a:rPr lang="en-GB" sz="2000" b="1" dirty="0">
                <a:solidFill>
                  <a:srgbClr val="FF0000"/>
                </a:solidFill>
              </a:rPr>
              <a:t>– what about the elderly who are are active and healthy?</a:t>
            </a:r>
            <a:endParaRPr lang="en-GB" sz="2000" b="1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E75D282-826E-EE48-BEFD-81420B0C96FA}"/>
              </a:ext>
            </a:extLst>
          </p:cNvPr>
          <p:cNvSpPr/>
          <p:nvPr/>
        </p:nvSpPr>
        <p:spPr>
          <a:xfrm>
            <a:off x="4757610" y="894230"/>
            <a:ext cx="3861734" cy="1938992"/>
          </a:xfrm>
          <a:prstGeom prst="rect">
            <a:avLst/>
          </a:prstGeom>
          <a:ln w="57150">
            <a:solidFill>
              <a:srgbClr val="7030A0"/>
            </a:solidFill>
          </a:ln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rgbClr val="000000"/>
                </a:solidFill>
                <a:latin typeface="Montserrat"/>
              </a:rPr>
              <a:t> </a:t>
            </a:r>
            <a:r>
              <a:rPr lang="en-GB" sz="2000" u="sng" dirty="0">
                <a:solidFill>
                  <a:srgbClr val="000000"/>
                </a:solidFill>
                <a:latin typeface="Montserrat"/>
              </a:rPr>
              <a:t>Britannica:</a:t>
            </a:r>
          </a:p>
          <a:p>
            <a:r>
              <a:rPr lang="en-GB" sz="2000" dirty="0">
                <a:solidFill>
                  <a:srgbClr val="000000"/>
                </a:solidFill>
                <a:latin typeface="Montserrat"/>
              </a:rPr>
              <a:t>Progressive physiological changes in an organism that lead to a </a:t>
            </a:r>
            <a:r>
              <a:rPr lang="en-GB" sz="2000" b="1" dirty="0">
                <a:solidFill>
                  <a:srgbClr val="000000"/>
                </a:solidFill>
                <a:latin typeface="Montserrat"/>
              </a:rPr>
              <a:t>decline</a:t>
            </a:r>
            <a:r>
              <a:rPr lang="en-GB" sz="2000" dirty="0">
                <a:solidFill>
                  <a:srgbClr val="000000"/>
                </a:solidFill>
                <a:latin typeface="Montserrat"/>
              </a:rPr>
              <a:t> of </a:t>
            </a:r>
            <a:r>
              <a:rPr lang="en-GB" sz="2000" b="1" dirty="0">
                <a:solidFill>
                  <a:srgbClr val="000000"/>
                </a:solidFill>
                <a:latin typeface="Montserrat"/>
              </a:rPr>
              <a:t>biological functions </a:t>
            </a:r>
            <a:r>
              <a:rPr lang="en-GB" sz="2000" dirty="0">
                <a:solidFill>
                  <a:srgbClr val="000000"/>
                </a:solidFill>
                <a:latin typeface="Montserrat"/>
              </a:rPr>
              <a:t>and of the organism’s ability to adapt to metabolic stress (senescence).</a:t>
            </a:r>
            <a:endParaRPr lang="en-US" sz="20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276CC96-CE4E-9647-BED0-91A645ED5B25}"/>
              </a:ext>
            </a:extLst>
          </p:cNvPr>
          <p:cNvSpPr/>
          <p:nvPr/>
        </p:nvSpPr>
        <p:spPr>
          <a:xfrm>
            <a:off x="4757610" y="2929701"/>
            <a:ext cx="2720714" cy="1631216"/>
          </a:xfrm>
          <a:prstGeom prst="rect">
            <a:avLst/>
          </a:prstGeom>
          <a:ln w="57150">
            <a:solidFill>
              <a:srgbClr val="00B050"/>
            </a:solidFill>
          </a:ln>
        </p:spPr>
        <p:txBody>
          <a:bodyPr wrap="square">
            <a:spAutoFit/>
          </a:bodyPr>
          <a:lstStyle/>
          <a:p>
            <a:r>
              <a:rPr lang="en-GB" sz="2000" b="1" dirty="0">
                <a:solidFill>
                  <a:srgbClr val="000000"/>
                </a:solidFill>
                <a:latin typeface="Times" pitchFamily="2" charset="0"/>
              </a:rPr>
              <a:t>Senescence: </a:t>
            </a:r>
            <a:r>
              <a:rPr lang="en-GB" sz="2000" dirty="0">
                <a:solidFill>
                  <a:srgbClr val="000000"/>
                </a:solidFill>
                <a:latin typeface="Times" pitchFamily="2" charset="0"/>
              </a:rPr>
              <a:t>A biological process of growing older in a </a:t>
            </a:r>
            <a:r>
              <a:rPr lang="en-GB" sz="2000" dirty="0">
                <a:solidFill>
                  <a:srgbClr val="FF0000"/>
                </a:solidFill>
                <a:latin typeface="Times" pitchFamily="2" charset="0"/>
              </a:rPr>
              <a:t>deleterious (harmful?) </a:t>
            </a:r>
            <a:r>
              <a:rPr lang="en-GB" sz="2000" dirty="0">
                <a:solidFill>
                  <a:srgbClr val="000000"/>
                </a:solidFill>
                <a:latin typeface="Times" pitchFamily="2" charset="0"/>
              </a:rPr>
              <a:t>sense.</a:t>
            </a:r>
            <a:endParaRPr lang="en-US" sz="20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4148194-3983-8449-A225-AAB0B8D58251}"/>
              </a:ext>
            </a:extLst>
          </p:cNvPr>
          <p:cNvSpPr/>
          <p:nvPr/>
        </p:nvSpPr>
        <p:spPr>
          <a:xfrm>
            <a:off x="3831967" y="4956894"/>
            <a:ext cx="4572000" cy="1200329"/>
          </a:xfrm>
          <a:prstGeom prst="rect">
            <a:avLst/>
          </a:prstGeom>
          <a:ln w="76200">
            <a:solidFill>
              <a:srgbClr val="C00000"/>
            </a:solidFill>
          </a:ln>
        </p:spPr>
        <p:txBody>
          <a:bodyPr>
            <a:spAutoFit/>
          </a:bodyPr>
          <a:lstStyle/>
          <a:p>
            <a:r>
              <a:rPr lang="en-GB" sz="1800" u="sng" dirty="0">
                <a:solidFill>
                  <a:srgbClr val="333333"/>
                </a:solidFill>
                <a:latin typeface="+mj-lt"/>
              </a:rPr>
              <a:t>WHO: </a:t>
            </a:r>
          </a:p>
          <a:p>
            <a:r>
              <a:rPr lang="en-GB" sz="1800" dirty="0">
                <a:solidFill>
                  <a:srgbClr val="333333"/>
                </a:solidFill>
                <a:latin typeface="+mj-lt"/>
              </a:rPr>
              <a:t>Biological: a process that is </a:t>
            </a:r>
            <a:r>
              <a:rPr lang="en-GB" sz="1800" dirty="0">
                <a:solidFill>
                  <a:srgbClr val="FF0000"/>
                </a:solidFill>
                <a:latin typeface="+mj-lt"/>
              </a:rPr>
              <a:t>epi-</a:t>
            </a:r>
            <a:r>
              <a:rPr lang="en-GB" sz="1800" dirty="0">
                <a:solidFill>
                  <a:srgbClr val="333333"/>
                </a:solidFill>
                <a:latin typeface="+mj-lt"/>
              </a:rPr>
              <a:t>genetically determined and environmentally modulated.</a:t>
            </a:r>
          </a:p>
          <a:p>
            <a:r>
              <a:rPr lang="en-GB" sz="1800" dirty="0">
                <a:solidFill>
                  <a:srgbClr val="333333"/>
                </a:solidFill>
                <a:latin typeface="+mj-lt"/>
              </a:rPr>
              <a:t>Social: </a:t>
            </a:r>
            <a:r>
              <a:rPr lang="en-GB" sz="1800" dirty="0">
                <a:solidFill>
                  <a:schemeClr val="accent6"/>
                </a:solidFill>
                <a:latin typeface="+mj-lt"/>
              </a:rPr>
              <a:t>life transitions (causes and/or triggers)</a:t>
            </a:r>
            <a:endParaRPr lang="en-US" sz="1800" dirty="0">
              <a:solidFill>
                <a:schemeClr val="accent6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389145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9DCF87F2-69D8-D949-B20D-B90ADDCFE9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548" y="670599"/>
            <a:ext cx="6493991" cy="1322070"/>
          </a:xfrm>
          <a:prstGeom prst="rect">
            <a:avLst/>
          </a:prstGeom>
        </p:spPr>
      </p:pic>
      <p:sp>
        <p:nvSpPr>
          <p:cNvPr id="39" name="Right Brace 38">
            <a:extLst>
              <a:ext uri="{FF2B5EF4-FFF2-40B4-BE49-F238E27FC236}">
                <a16:creationId xmlns:a16="http://schemas.microsoft.com/office/drawing/2014/main" id="{D9BD0A3C-2597-DB4E-A5BC-151A1099CC70}"/>
              </a:ext>
            </a:extLst>
          </p:cNvPr>
          <p:cNvSpPr/>
          <p:nvPr/>
        </p:nvSpPr>
        <p:spPr bwMode="auto">
          <a:xfrm rot="5400000">
            <a:off x="2771415" y="1238846"/>
            <a:ext cx="637030" cy="1587390"/>
          </a:xfrm>
          <a:prstGeom prst="rightBrace">
            <a:avLst>
              <a:gd name="adj1" fmla="val 8333"/>
              <a:gd name="adj2" fmla="val 50560"/>
            </a:avLst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85000">
                <a:schemeClr val="accent1">
                  <a:lumMod val="50000"/>
                </a:schemeClr>
              </a:gs>
            </a:gsLst>
            <a:lin ang="16200000" scaled="0"/>
            <a:tileRect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charset="-128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14" y="13644"/>
            <a:ext cx="7772400" cy="692782"/>
          </a:xfrm>
        </p:spPr>
        <p:txBody>
          <a:bodyPr/>
          <a:lstStyle/>
          <a:p>
            <a:r>
              <a:rPr lang="en-US" sz="2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Aging- a  multifactorial biological process</a:t>
            </a:r>
            <a:endParaRPr lang="en-US" sz="2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Action Button: Custom 5">
            <a:hlinkClick r:id="" action="ppaction://noaction" highlightClick="1"/>
          </p:cNvPr>
          <p:cNvSpPr/>
          <p:nvPr/>
        </p:nvSpPr>
        <p:spPr bwMode="auto">
          <a:xfrm>
            <a:off x="794370" y="1713131"/>
            <a:ext cx="282420" cy="309204"/>
          </a:xfrm>
          <a:prstGeom prst="actionButtonBlank">
            <a:avLst/>
          </a:prstGeom>
          <a:gradFill flip="none" rotWithShape="1">
            <a:gsLst>
              <a:gs pos="0">
                <a:srgbClr val="022A84">
                  <a:tint val="66000"/>
                  <a:satMod val="160000"/>
                </a:srgbClr>
              </a:gs>
              <a:gs pos="50000">
                <a:srgbClr val="022A84">
                  <a:tint val="44500"/>
                  <a:satMod val="160000"/>
                </a:srgbClr>
              </a:gs>
              <a:gs pos="100000">
                <a:srgbClr val="022A84">
                  <a:tint val="23500"/>
                  <a:satMod val="160000"/>
                </a:srgbClr>
              </a:gs>
            </a:gsLst>
            <a:lin ang="10800000" scaled="1"/>
            <a:tileRect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charset="-128"/>
              <a:cs typeface="Arial" panose="020B060402020202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078248" y="2121647"/>
            <a:ext cx="14269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progression 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738643" y="2078954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Onset</a:t>
            </a:r>
          </a:p>
        </p:txBody>
      </p:sp>
      <p:sp>
        <p:nvSpPr>
          <p:cNvPr id="4" name="TextBox 3"/>
          <p:cNvSpPr txBox="1"/>
          <p:nvPr/>
        </p:nvSpPr>
        <p:spPr>
          <a:xfrm rot="19822038">
            <a:off x="7729504" y="1233598"/>
            <a:ext cx="10166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Lifespan </a:t>
            </a:r>
          </a:p>
          <a:p>
            <a:r>
              <a:rPr lang="en-US" sz="16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longevity</a:t>
            </a:r>
          </a:p>
        </p:txBody>
      </p:sp>
      <p:pic>
        <p:nvPicPr>
          <p:cNvPr id="15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25400" y="0"/>
            <a:ext cx="850900" cy="8509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19" name="Action Button: Custom 5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D583B45A-A6CB-44A4-80F8-BB19DA99840F}"/>
              </a:ext>
            </a:extLst>
          </p:cNvPr>
          <p:cNvSpPr/>
          <p:nvPr/>
        </p:nvSpPr>
        <p:spPr bwMode="auto">
          <a:xfrm>
            <a:off x="1068549" y="1701463"/>
            <a:ext cx="1260239" cy="329998"/>
          </a:xfrm>
          <a:prstGeom prst="actionButtonBlank">
            <a:avLst/>
          </a:prstGeom>
          <a:gradFill flip="none" rotWithShape="1">
            <a:gsLst>
              <a:gs pos="0">
                <a:srgbClr val="022A84">
                  <a:tint val="66000"/>
                  <a:satMod val="160000"/>
                </a:srgbClr>
              </a:gs>
              <a:gs pos="50000">
                <a:srgbClr val="022A84">
                  <a:tint val="44500"/>
                  <a:satMod val="160000"/>
                </a:srgbClr>
              </a:gs>
              <a:gs pos="100000">
                <a:srgbClr val="022A84">
                  <a:tint val="23500"/>
                  <a:satMod val="160000"/>
                </a:srgbClr>
              </a:gs>
            </a:gsLst>
            <a:lin ang="10800000" scaled="1"/>
            <a:tileRect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charset="-128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45C1A5-591C-489E-9E18-7044A09910C3}"/>
              </a:ext>
            </a:extLst>
          </p:cNvPr>
          <p:cNvSpPr txBox="1"/>
          <p:nvPr/>
        </p:nvSpPr>
        <p:spPr>
          <a:xfrm rot="19162989">
            <a:off x="414220" y="1249233"/>
            <a:ext cx="11929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Development </a:t>
            </a:r>
          </a:p>
          <a:p>
            <a:r>
              <a:rPr lang="en-US" sz="1200" b="1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(embryo)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D1D1174-5CC7-4C5D-8CBB-87942BDBE5C6}"/>
              </a:ext>
            </a:extLst>
          </p:cNvPr>
          <p:cNvSpPr txBox="1"/>
          <p:nvPr/>
        </p:nvSpPr>
        <p:spPr>
          <a:xfrm>
            <a:off x="1141541" y="1480066"/>
            <a:ext cx="11560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Growth</a:t>
            </a:r>
          </a:p>
          <a:p>
            <a:pPr algn="ctr"/>
            <a:r>
              <a:rPr lang="en-US" sz="1400" b="1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(childhood)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1918C44-8E82-4308-B2B8-7575F50B4802}"/>
              </a:ext>
            </a:extLst>
          </p:cNvPr>
          <p:cNvSpPr txBox="1"/>
          <p:nvPr/>
        </p:nvSpPr>
        <p:spPr>
          <a:xfrm>
            <a:off x="2438077" y="1437559"/>
            <a:ext cx="14269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Maintenance</a:t>
            </a:r>
          </a:p>
          <a:p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(adolescent)</a:t>
            </a:r>
          </a:p>
        </p:txBody>
      </p:sp>
      <p:sp>
        <p:nvSpPr>
          <p:cNvPr id="18" name="Right Brace 17"/>
          <p:cNvSpPr/>
          <p:nvPr/>
        </p:nvSpPr>
        <p:spPr bwMode="auto">
          <a:xfrm rot="5400000">
            <a:off x="5393188" y="165744"/>
            <a:ext cx="722509" cy="3793946"/>
          </a:xfrm>
          <a:prstGeom prst="rightBrace">
            <a:avLst>
              <a:gd name="adj1" fmla="val 8333"/>
              <a:gd name="adj2" fmla="val 50560"/>
            </a:avLst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85000">
                <a:schemeClr val="accent1">
                  <a:lumMod val="50000"/>
                </a:schemeClr>
              </a:gs>
            </a:gsLst>
            <a:lin ang="16200000" scaled="0"/>
            <a:tileRect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charset="-128"/>
              <a:cs typeface="Arial" panose="020B0604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4E2D9B3-E035-40BA-89D9-7F652C1A41F6}"/>
              </a:ext>
            </a:extLst>
          </p:cNvPr>
          <p:cNvSpPr txBox="1"/>
          <p:nvPr/>
        </p:nvSpPr>
        <p:spPr>
          <a:xfrm>
            <a:off x="4800821" y="1457154"/>
            <a:ext cx="20441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Decline</a:t>
            </a:r>
          </a:p>
          <a:p>
            <a:pPr algn="ctr"/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(adulthood-elderly)</a:t>
            </a:r>
          </a:p>
        </p:txBody>
      </p:sp>
      <p:sp>
        <p:nvSpPr>
          <p:cNvPr id="5" name="Action Button: End 4">
            <a:hlinkClick r:id="" action="ppaction://hlinkshowjump?jump=lastslide" highlightClick="1"/>
          </p:cNvPr>
          <p:cNvSpPr/>
          <p:nvPr/>
        </p:nvSpPr>
        <p:spPr bwMode="auto">
          <a:xfrm>
            <a:off x="7562540" y="1713131"/>
            <a:ext cx="320083" cy="328798"/>
          </a:xfrm>
          <a:prstGeom prst="actionButtonEnd">
            <a:avLst/>
          </a:prstGeom>
          <a:solidFill>
            <a:schemeClr val="accent1">
              <a:lumMod val="50000"/>
            </a:scheme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charset="-128"/>
              <a:cs typeface="Arial" panose="020B0604020202020204" pitchFamily="34" charset="0"/>
            </a:endParaRP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060CC4D-8E24-F840-900E-33326F8F14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pt-BR">
                <a:latin typeface="Arial" panose="020B0604020202020204" pitchFamily="34" charset="0"/>
                <a:cs typeface="Arial" panose="020B0604020202020204" pitchFamily="34" charset="0"/>
              </a:rPr>
              <a:t>FOS Molecular Data Science 2020 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802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9DCF87F2-69D8-D949-B20D-B90ADDCFE9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8548" y="670599"/>
            <a:ext cx="6493991" cy="1322070"/>
          </a:xfrm>
          <a:prstGeom prst="rect">
            <a:avLst/>
          </a:prstGeom>
        </p:spPr>
      </p:pic>
      <p:sp>
        <p:nvSpPr>
          <p:cNvPr id="39" name="Right Brace 38">
            <a:extLst>
              <a:ext uri="{FF2B5EF4-FFF2-40B4-BE49-F238E27FC236}">
                <a16:creationId xmlns:a16="http://schemas.microsoft.com/office/drawing/2014/main" id="{D9BD0A3C-2597-DB4E-A5BC-151A1099CC70}"/>
              </a:ext>
            </a:extLst>
          </p:cNvPr>
          <p:cNvSpPr/>
          <p:nvPr/>
        </p:nvSpPr>
        <p:spPr bwMode="auto">
          <a:xfrm rot="5400000">
            <a:off x="2771415" y="1238846"/>
            <a:ext cx="637030" cy="1587390"/>
          </a:xfrm>
          <a:prstGeom prst="rightBrace">
            <a:avLst>
              <a:gd name="adj1" fmla="val 8333"/>
              <a:gd name="adj2" fmla="val 50560"/>
            </a:avLst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85000">
                <a:schemeClr val="accent1">
                  <a:lumMod val="50000"/>
                </a:schemeClr>
              </a:gs>
            </a:gsLst>
            <a:lin ang="16200000" scaled="0"/>
            <a:tileRect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charset="-128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14" y="13644"/>
            <a:ext cx="7772400" cy="692782"/>
          </a:xfrm>
        </p:spPr>
        <p:txBody>
          <a:bodyPr/>
          <a:lstStyle/>
          <a:p>
            <a:r>
              <a:rPr lang="en-US" sz="2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Aging- a  multifactorial biological process</a:t>
            </a:r>
            <a:endParaRPr lang="en-US" sz="2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Action Button: Custom 5">
            <a:hlinkClick r:id="" action="ppaction://noaction" highlightClick="1"/>
          </p:cNvPr>
          <p:cNvSpPr/>
          <p:nvPr/>
        </p:nvSpPr>
        <p:spPr bwMode="auto">
          <a:xfrm>
            <a:off x="794370" y="1713131"/>
            <a:ext cx="282420" cy="309204"/>
          </a:xfrm>
          <a:prstGeom prst="actionButtonBlank">
            <a:avLst/>
          </a:prstGeom>
          <a:gradFill flip="none" rotWithShape="1">
            <a:gsLst>
              <a:gs pos="0">
                <a:srgbClr val="022A84">
                  <a:tint val="66000"/>
                  <a:satMod val="160000"/>
                </a:srgbClr>
              </a:gs>
              <a:gs pos="50000">
                <a:srgbClr val="022A84">
                  <a:tint val="44500"/>
                  <a:satMod val="160000"/>
                </a:srgbClr>
              </a:gs>
              <a:gs pos="100000">
                <a:srgbClr val="022A84">
                  <a:tint val="23500"/>
                  <a:satMod val="160000"/>
                </a:srgbClr>
              </a:gs>
            </a:gsLst>
            <a:lin ang="10800000" scaled="1"/>
            <a:tileRect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charset="-128"/>
              <a:cs typeface="Arial" panose="020B060402020202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078248" y="2121647"/>
            <a:ext cx="14269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progression 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738643" y="2078954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Onset</a:t>
            </a:r>
          </a:p>
        </p:txBody>
      </p:sp>
      <p:sp>
        <p:nvSpPr>
          <p:cNvPr id="4" name="TextBox 3"/>
          <p:cNvSpPr txBox="1"/>
          <p:nvPr/>
        </p:nvSpPr>
        <p:spPr>
          <a:xfrm rot="19822038">
            <a:off x="7729504" y="1233598"/>
            <a:ext cx="10166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Lifespan </a:t>
            </a:r>
          </a:p>
          <a:p>
            <a:r>
              <a:rPr lang="en-US" sz="16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longevity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914530" y="3131768"/>
            <a:ext cx="207460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u="sng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to study?</a:t>
            </a:r>
          </a:p>
          <a:p>
            <a:r>
              <a:rPr lang="en-US" sz="1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Chronological age?</a:t>
            </a:r>
          </a:p>
          <a:p>
            <a:r>
              <a:rPr lang="en-US" sz="1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Molecular age?</a:t>
            </a:r>
          </a:p>
          <a:p>
            <a:r>
              <a:rPr lang="en-US" sz="1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Metabolic age?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343400" y="2417508"/>
            <a:ext cx="350194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Cellular degeneration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Tissue degeneration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Organ function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Tissue and organ communication</a:t>
            </a:r>
          </a:p>
        </p:txBody>
      </p:sp>
      <p:pic>
        <p:nvPicPr>
          <p:cNvPr id="15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-25400" y="0"/>
            <a:ext cx="850900" cy="8509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19" name="Action Button: Custom 5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D583B45A-A6CB-44A4-80F8-BB19DA99840F}"/>
              </a:ext>
            </a:extLst>
          </p:cNvPr>
          <p:cNvSpPr/>
          <p:nvPr/>
        </p:nvSpPr>
        <p:spPr bwMode="auto">
          <a:xfrm>
            <a:off x="1068549" y="1701463"/>
            <a:ext cx="1260239" cy="329998"/>
          </a:xfrm>
          <a:prstGeom prst="actionButtonBlank">
            <a:avLst/>
          </a:prstGeom>
          <a:gradFill flip="none" rotWithShape="1">
            <a:gsLst>
              <a:gs pos="0">
                <a:srgbClr val="022A84">
                  <a:tint val="66000"/>
                  <a:satMod val="160000"/>
                </a:srgbClr>
              </a:gs>
              <a:gs pos="50000">
                <a:srgbClr val="022A84">
                  <a:tint val="44500"/>
                  <a:satMod val="160000"/>
                </a:srgbClr>
              </a:gs>
              <a:gs pos="100000">
                <a:srgbClr val="022A84">
                  <a:tint val="23500"/>
                  <a:satMod val="160000"/>
                </a:srgbClr>
              </a:gs>
            </a:gsLst>
            <a:lin ang="10800000" scaled="1"/>
            <a:tileRect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charset="-128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45C1A5-591C-489E-9E18-7044A09910C3}"/>
              </a:ext>
            </a:extLst>
          </p:cNvPr>
          <p:cNvSpPr txBox="1"/>
          <p:nvPr/>
        </p:nvSpPr>
        <p:spPr>
          <a:xfrm rot="19162989">
            <a:off x="414220" y="1249233"/>
            <a:ext cx="11929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Development </a:t>
            </a:r>
          </a:p>
          <a:p>
            <a:r>
              <a:rPr lang="en-US" sz="1200" b="1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(embryo)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D1D1174-5CC7-4C5D-8CBB-87942BDBE5C6}"/>
              </a:ext>
            </a:extLst>
          </p:cNvPr>
          <p:cNvSpPr txBox="1"/>
          <p:nvPr/>
        </p:nvSpPr>
        <p:spPr>
          <a:xfrm>
            <a:off x="1141541" y="1480066"/>
            <a:ext cx="11560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Growth</a:t>
            </a:r>
          </a:p>
          <a:p>
            <a:pPr algn="ctr"/>
            <a:r>
              <a:rPr lang="en-US" sz="1400" b="1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(childhood)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1918C44-8E82-4308-B2B8-7575F50B4802}"/>
              </a:ext>
            </a:extLst>
          </p:cNvPr>
          <p:cNvSpPr txBox="1"/>
          <p:nvPr/>
        </p:nvSpPr>
        <p:spPr>
          <a:xfrm>
            <a:off x="2438077" y="1437559"/>
            <a:ext cx="14269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Maintenance</a:t>
            </a:r>
          </a:p>
          <a:p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(adolescent)</a:t>
            </a:r>
          </a:p>
        </p:txBody>
      </p:sp>
      <p:sp>
        <p:nvSpPr>
          <p:cNvPr id="18" name="Right Brace 17"/>
          <p:cNvSpPr/>
          <p:nvPr/>
        </p:nvSpPr>
        <p:spPr bwMode="auto">
          <a:xfrm rot="5400000">
            <a:off x="5393188" y="165744"/>
            <a:ext cx="722509" cy="3793946"/>
          </a:xfrm>
          <a:prstGeom prst="rightBrace">
            <a:avLst>
              <a:gd name="adj1" fmla="val 8333"/>
              <a:gd name="adj2" fmla="val 50560"/>
            </a:avLst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85000">
                <a:schemeClr val="accent1">
                  <a:lumMod val="50000"/>
                </a:schemeClr>
              </a:gs>
            </a:gsLst>
            <a:lin ang="16200000" scaled="0"/>
            <a:tileRect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charset="-128"/>
              <a:cs typeface="Arial" panose="020B0604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4E2D9B3-E035-40BA-89D9-7F652C1A41F6}"/>
              </a:ext>
            </a:extLst>
          </p:cNvPr>
          <p:cNvSpPr txBox="1"/>
          <p:nvPr/>
        </p:nvSpPr>
        <p:spPr>
          <a:xfrm>
            <a:off x="4800821" y="1457154"/>
            <a:ext cx="20441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Decline</a:t>
            </a:r>
          </a:p>
          <a:p>
            <a:pPr algn="ctr"/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(adulthood-elderly)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A495C8E-BB0F-0645-9E7E-6FD506A96897}"/>
              </a:ext>
            </a:extLst>
          </p:cNvPr>
          <p:cNvSpPr txBox="1"/>
          <p:nvPr/>
        </p:nvSpPr>
        <p:spPr>
          <a:xfrm>
            <a:off x="1914530" y="2423972"/>
            <a:ext cx="27109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u="sng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When onset start?</a:t>
            </a:r>
          </a:p>
          <a:p>
            <a:r>
              <a:rPr lang="en-US" sz="1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Diagnosis (Biomarkers?)</a:t>
            </a:r>
          </a:p>
        </p:txBody>
      </p:sp>
      <p:sp>
        <p:nvSpPr>
          <p:cNvPr id="5" name="Action Button: End 4">
            <a:hlinkClick r:id="" action="ppaction://hlinkshowjump?jump=lastslide" highlightClick="1"/>
          </p:cNvPr>
          <p:cNvSpPr/>
          <p:nvPr/>
        </p:nvSpPr>
        <p:spPr bwMode="auto">
          <a:xfrm>
            <a:off x="7562540" y="1713131"/>
            <a:ext cx="320083" cy="328798"/>
          </a:xfrm>
          <a:prstGeom prst="actionButtonEnd">
            <a:avLst/>
          </a:prstGeom>
          <a:solidFill>
            <a:schemeClr val="accent1">
              <a:lumMod val="50000"/>
            </a:scheme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charset="-128"/>
              <a:cs typeface="Arial" panose="020B0604020202020204" pitchFamily="34" charset="0"/>
            </a:endParaRP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060CC4D-8E24-F840-900E-33326F8F14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pt-BR">
                <a:latin typeface="Arial" panose="020B0604020202020204" pitchFamily="34" charset="0"/>
                <a:cs typeface="Arial" panose="020B0604020202020204" pitchFamily="34" charset="0"/>
              </a:rPr>
              <a:t>FOS Molecular Data Science 2020 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1971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20" grpId="0"/>
      <p:bldP spid="21" grpId="0"/>
      <p:bldP spid="3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9DCF87F2-69D8-D949-B20D-B90ADDCFE9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548" y="670599"/>
            <a:ext cx="6493991" cy="1322070"/>
          </a:xfrm>
          <a:prstGeom prst="rect">
            <a:avLst/>
          </a:prstGeom>
        </p:spPr>
      </p:pic>
      <p:sp>
        <p:nvSpPr>
          <p:cNvPr id="39" name="Right Brace 38">
            <a:extLst>
              <a:ext uri="{FF2B5EF4-FFF2-40B4-BE49-F238E27FC236}">
                <a16:creationId xmlns:a16="http://schemas.microsoft.com/office/drawing/2014/main" id="{D9BD0A3C-2597-DB4E-A5BC-151A1099CC70}"/>
              </a:ext>
            </a:extLst>
          </p:cNvPr>
          <p:cNvSpPr/>
          <p:nvPr/>
        </p:nvSpPr>
        <p:spPr bwMode="auto">
          <a:xfrm rot="5400000">
            <a:off x="2771415" y="1238846"/>
            <a:ext cx="637030" cy="1587390"/>
          </a:xfrm>
          <a:prstGeom prst="rightBrace">
            <a:avLst>
              <a:gd name="adj1" fmla="val 8333"/>
              <a:gd name="adj2" fmla="val 50560"/>
            </a:avLst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85000">
                <a:schemeClr val="accent1">
                  <a:lumMod val="50000"/>
                </a:schemeClr>
              </a:gs>
            </a:gsLst>
            <a:lin ang="16200000" scaled="0"/>
            <a:tileRect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charset="-128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14" y="13644"/>
            <a:ext cx="7772400" cy="692782"/>
          </a:xfrm>
        </p:spPr>
        <p:txBody>
          <a:bodyPr/>
          <a:lstStyle/>
          <a:p>
            <a:r>
              <a:rPr lang="en-US" sz="2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Aging- a  multifactorial biological process</a:t>
            </a:r>
            <a:endParaRPr lang="en-US" sz="2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Action Button: Custom 5">
            <a:hlinkClick r:id="" action="ppaction://noaction" highlightClick="1"/>
          </p:cNvPr>
          <p:cNvSpPr/>
          <p:nvPr/>
        </p:nvSpPr>
        <p:spPr bwMode="auto">
          <a:xfrm>
            <a:off x="794370" y="1713131"/>
            <a:ext cx="282420" cy="309204"/>
          </a:xfrm>
          <a:prstGeom prst="actionButtonBlank">
            <a:avLst/>
          </a:prstGeom>
          <a:gradFill flip="none" rotWithShape="1">
            <a:gsLst>
              <a:gs pos="0">
                <a:srgbClr val="022A84">
                  <a:tint val="66000"/>
                  <a:satMod val="160000"/>
                </a:srgbClr>
              </a:gs>
              <a:gs pos="50000">
                <a:srgbClr val="022A84">
                  <a:tint val="44500"/>
                  <a:satMod val="160000"/>
                </a:srgbClr>
              </a:gs>
              <a:gs pos="100000">
                <a:srgbClr val="022A84">
                  <a:tint val="23500"/>
                  <a:satMod val="160000"/>
                </a:srgbClr>
              </a:gs>
            </a:gsLst>
            <a:lin ang="10800000" scaled="1"/>
            <a:tileRect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charset="-128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 rot="19822038">
            <a:off x="7729504" y="1233598"/>
            <a:ext cx="10166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Lifespan </a:t>
            </a:r>
          </a:p>
          <a:p>
            <a:r>
              <a:rPr lang="en-US" sz="16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longevity</a:t>
            </a:r>
          </a:p>
        </p:txBody>
      </p:sp>
      <p:pic>
        <p:nvPicPr>
          <p:cNvPr id="15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25400" y="0"/>
            <a:ext cx="850900" cy="8509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19" name="Action Button: Custom 5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D583B45A-A6CB-44A4-80F8-BB19DA99840F}"/>
              </a:ext>
            </a:extLst>
          </p:cNvPr>
          <p:cNvSpPr/>
          <p:nvPr/>
        </p:nvSpPr>
        <p:spPr bwMode="auto">
          <a:xfrm>
            <a:off x="1068549" y="1701463"/>
            <a:ext cx="1260239" cy="329998"/>
          </a:xfrm>
          <a:prstGeom prst="actionButtonBlank">
            <a:avLst/>
          </a:prstGeom>
          <a:gradFill flip="none" rotWithShape="1">
            <a:gsLst>
              <a:gs pos="0">
                <a:srgbClr val="022A84">
                  <a:tint val="66000"/>
                  <a:satMod val="160000"/>
                </a:srgbClr>
              </a:gs>
              <a:gs pos="50000">
                <a:srgbClr val="022A84">
                  <a:tint val="44500"/>
                  <a:satMod val="160000"/>
                </a:srgbClr>
              </a:gs>
              <a:gs pos="100000">
                <a:srgbClr val="022A84">
                  <a:tint val="23500"/>
                  <a:satMod val="160000"/>
                </a:srgbClr>
              </a:gs>
            </a:gsLst>
            <a:lin ang="10800000" scaled="1"/>
            <a:tileRect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charset="-128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45C1A5-591C-489E-9E18-7044A09910C3}"/>
              </a:ext>
            </a:extLst>
          </p:cNvPr>
          <p:cNvSpPr txBox="1"/>
          <p:nvPr/>
        </p:nvSpPr>
        <p:spPr>
          <a:xfrm rot="19162989">
            <a:off x="414220" y="1249233"/>
            <a:ext cx="11929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Development </a:t>
            </a:r>
          </a:p>
          <a:p>
            <a:r>
              <a:rPr lang="en-US" sz="1200" b="1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(embryo)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D1D1174-5CC7-4C5D-8CBB-87942BDBE5C6}"/>
              </a:ext>
            </a:extLst>
          </p:cNvPr>
          <p:cNvSpPr txBox="1"/>
          <p:nvPr/>
        </p:nvSpPr>
        <p:spPr>
          <a:xfrm>
            <a:off x="1141541" y="1480066"/>
            <a:ext cx="11560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Growth</a:t>
            </a:r>
          </a:p>
          <a:p>
            <a:pPr algn="ctr"/>
            <a:r>
              <a:rPr lang="en-US" sz="1400" b="1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(childhood)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1918C44-8E82-4308-B2B8-7575F50B4802}"/>
              </a:ext>
            </a:extLst>
          </p:cNvPr>
          <p:cNvSpPr txBox="1"/>
          <p:nvPr/>
        </p:nvSpPr>
        <p:spPr>
          <a:xfrm>
            <a:off x="2438077" y="1437559"/>
            <a:ext cx="14269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Maintenance</a:t>
            </a:r>
          </a:p>
          <a:p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(adolescent)</a:t>
            </a:r>
          </a:p>
        </p:txBody>
      </p:sp>
      <p:sp>
        <p:nvSpPr>
          <p:cNvPr id="18" name="Right Brace 17"/>
          <p:cNvSpPr/>
          <p:nvPr/>
        </p:nvSpPr>
        <p:spPr bwMode="auto">
          <a:xfrm rot="5400000">
            <a:off x="5393188" y="165744"/>
            <a:ext cx="722509" cy="3793946"/>
          </a:xfrm>
          <a:prstGeom prst="rightBrace">
            <a:avLst>
              <a:gd name="adj1" fmla="val 8333"/>
              <a:gd name="adj2" fmla="val 50560"/>
            </a:avLst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85000">
                <a:schemeClr val="accent1">
                  <a:lumMod val="50000"/>
                </a:schemeClr>
              </a:gs>
            </a:gsLst>
            <a:lin ang="16200000" scaled="0"/>
            <a:tileRect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charset="-128"/>
              <a:cs typeface="Arial" panose="020B0604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4E2D9B3-E035-40BA-89D9-7F652C1A41F6}"/>
              </a:ext>
            </a:extLst>
          </p:cNvPr>
          <p:cNvSpPr txBox="1"/>
          <p:nvPr/>
        </p:nvSpPr>
        <p:spPr>
          <a:xfrm>
            <a:off x="4800821" y="1457154"/>
            <a:ext cx="20441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Decline</a:t>
            </a:r>
          </a:p>
          <a:p>
            <a:pPr algn="ctr"/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(adulthood-elderly)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52BC18F-417C-4713-AE63-326F212E8C2D}"/>
              </a:ext>
            </a:extLst>
          </p:cNvPr>
          <p:cNvSpPr/>
          <p:nvPr/>
        </p:nvSpPr>
        <p:spPr>
          <a:xfrm>
            <a:off x="3273993" y="2791255"/>
            <a:ext cx="4127881" cy="369332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noAutofit/>
          </a:bodyPr>
          <a:lstStyle/>
          <a:p>
            <a:r>
              <a:rPr lang="en-US" sz="18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Aging: An increase in disease risk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872B455-AB93-43AE-9E31-DAD6326C041B}"/>
              </a:ext>
            </a:extLst>
          </p:cNvPr>
          <p:cNvCxnSpPr>
            <a:cxnSpLocks/>
          </p:cNvCxnSpPr>
          <p:nvPr/>
        </p:nvCxnSpPr>
        <p:spPr bwMode="auto">
          <a:xfrm>
            <a:off x="5212737" y="3155571"/>
            <a:ext cx="0" cy="391438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0000FF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900F6EC2-BC2B-4B04-A07E-48A6C54A0822}"/>
              </a:ext>
            </a:extLst>
          </p:cNvPr>
          <p:cNvSpPr txBox="1"/>
          <p:nvPr/>
        </p:nvSpPr>
        <p:spPr>
          <a:xfrm>
            <a:off x="2740593" y="3555755"/>
            <a:ext cx="4910823" cy="1938992"/>
          </a:xfrm>
          <a:prstGeom prst="rect">
            <a:avLst/>
          </a:prstGeom>
          <a:solidFill>
            <a:srgbClr val="2FD00A"/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Aging-associated chronic 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disorders in 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 general population</a:t>
            </a: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357594" y="3577280"/>
            <a:ext cx="1272223" cy="830997"/>
          </a:xfrm>
          <a:prstGeom prst="rect">
            <a:avLst/>
          </a:prstGeom>
          <a:solidFill>
            <a:srgbClr val="FF0000"/>
          </a:solidFill>
          <a:ln w="38100" cmpd="sng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Adult-onset hereditary </a:t>
            </a:r>
          </a:p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disorders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D1626DA-D0E4-F04E-9BAB-BAF59495D4BC}"/>
              </a:ext>
            </a:extLst>
          </p:cNvPr>
          <p:cNvSpPr txBox="1"/>
          <p:nvPr/>
        </p:nvSpPr>
        <p:spPr>
          <a:xfrm>
            <a:off x="6859211" y="4876154"/>
            <a:ext cx="792205" cy="307777"/>
          </a:xfrm>
          <a:prstGeom prst="rect">
            <a:avLst/>
          </a:prstGeom>
          <a:solidFill>
            <a:srgbClr val="FF52FF"/>
          </a:solidFill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Healthy</a:t>
            </a:r>
          </a:p>
        </p:txBody>
      </p:sp>
      <p:sp>
        <p:nvSpPr>
          <p:cNvPr id="5" name="Action Button: End 4">
            <a:hlinkClick r:id="" action="ppaction://hlinkshowjump?jump=lastslide" highlightClick="1"/>
          </p:cNvPr>
          <p:cNvSpPr/>
          <p:nvPr/>
        </p:nvSpPr>
        <p:spPr bwMode="auto">
          <a:xfrm>
            <a:off x="7562540" y="1713131"/>
            <a:ext cx="320083" cy="328798"/>
          </a:xfrm>
          <a:prstGeom prst="actionButtonEnd">
            <a:avLst/>
          </a:prstGeom>
          <a:solidFill>
            <a:schemeClr val="accent1">
              <a:lumMod val="50000"/>
            </a:scheme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charset="-128"/>
              <a:cs typeface="Arial" panose="020B0604020202020204" pitchFamily="34" charset="0"/>
            </a:endParaRP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060CC4D-8E24-F840-900E-33326F8F14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pt-BR">
                <a:latin typeface="Arial" panose="020B0604020202020204" pitchFamily="34" charset="0"/>
                <a:cs typeface="Arial" panose="020B0604020202020204" pitchFamily="34" charset="0"/>
              </a:rPr>
              <a:t>FOS Molecular Data Science 2020 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0975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34" grpId="0" animBg="1"/>
      <p:bldP spid="22" grpId="0" animBg="1"/>
      <p:bldP spid="3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5F744CA-A717-4B9C-91DE-5AFB19BFDC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649" y="31750"/>
            <a:ext cx="850900" cy="8509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3A9051B-EAE6-4599-9F53-C97BB26B12F1}"/>
              </a:ext>
            </a:extLst>
          </p:cNvPr>
          <p:cNvSpPr/>
          <p:nvPr/>
        </p:nvSpPr>
        <p:spPr>
          <a:xfrm>
            <a:off x="336576" y="1828800"/>
            <a:ext cx="3015569" cy="400110"/>
          </a:xfrm>
          <a:prstGeom prst="rect">
            <a:avLst/>
          </a:prstGeom>
          <a:ln w="57150"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022A8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Mutations: 	germline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FB642D-B8FF-4D06-809A-17373EFADD5D}"/>
              </a:ext>
            </a:extLst>
          </p:cNvPr>
          <p:cNvSpPr txBox="1"/>
          <p:nvPr/>
        </p:nvSpPr>
        <p:spPr>
          <a:xfrm>
            <a:off x="2877078" y="4314563"/>
            <a:ext cx="3502882" cy="2092881"/>
          </a:xfrm>
          <a:prstGeom prst="rect">
            <a:avLst/>
          </a:prstGeom>
          <a:noFill/>
          <a:ln w="38100">
            <a:solidFill>
              <a:srgbClr val="2FFF0A"/>
            </a:solidFill>
          </a:ln>
        </p:spPr>
        <p:txBody>
          <a:bodyPr wrap="none" rtlCol="0">
            <a:spAutoFit/>
          </a:bodyPr>
          <a:lstStyle/>
          <a:p>
            <a:r>
              <a:rPr lang="en-US" sz="1800" b="1" u="sng" dirty="0">
                <a:solidFill>
                  <a:srgbClr val="022A8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Risk </a:t>
            </a:r>
          </a:p>
          <a:p>
            <a:r>
              <a:rPr lang="en-US" sz="1600" dirty="0">
                <a:solidFill>
                  <a:srgbClr val="022A8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Genetic loci (2019; PMID 30729179)</a:t>
            </a:r>
          </a:p>
          <a:p>
            <a:r>
              <a:rPr lang="en-US" sz="1600" b="1" u="sng" dirty="0">
                <a:solidFill>
                  <a:srgbClr val="022A8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Stress</a:t>
            </a:r>
            <a:endParaRPr lang="en-US" sz="1600" dirty="0">
              <a:solidFill>
                <a:srgbClr val="022A8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dirty="0">
                <a:solidFill>
                  <a:srgbClr val="022A8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DNA damage</a:t>
            </a:r>
          </a:p>
          <a:p>
            <a:r>
              <a:rPr lang="en-US" sz="1600" dirty="0">
                <a:solidFill>
                  <a:srgbClr val="022A8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Epigenetics</a:t>
            </a:r>
            <a:endParaRPr lang="en-US" sz="1600" u="sng" dirty="0">
              <a:solidFill>
                <a:srgbClr val="022A8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dirty="0">
                <a:solidFill>
                  <a:srgbClr val="022A8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Environmental</a:t>
            </a:r>
          </a:p>
          <a:p>
            <a:r>
              <a:rPr lang="en-US" sz="1600" dirty="0">
                <a:solidFill>
                  <a:srgbClr val="022A8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Metabolic</a:t>
            </a:r>
          </a:p>
          <a:p>
            <a:r>
              <a:rPr lang="en-US" sz="1600" dirty="0">
                <a:solidFill>
                  <a:srgbClr val="022A8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Life style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436D756-0858-49A3-87E5-0517B522CF01}"/>
              </a:ext>
            </a:extLst>
          </p:cNvPr>
          <p:cNvSpPr txBox="1"/>
          <p:nvPr/>
        </p:nvSpPr>
        <p:spPr>
          <a:xfrm>
            <a:off x="5172279" y="1829332"/>
            <a:ext cx="2202708" cy="1015663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u="sng" dirty="0">
                <a:solidFill>
                  <a:srgbClr val="022A8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Spontaneous</a:t>
            </a:r>
            <a:r>
              <a:rPr lang="en-US" sz="2000" dirty="0">
                <a:solidFill>
                  <a:srgbClr val="022A8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sz="2000" dirty="0">
                <a:solidFill>
                  <a:srgbClr val="022A8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de novo	</a:t>
            </a:r>
          </a:p>
          <a:p>
            <a:r>
              <a:rPr lang="en-US" sz="2000" dirty="0">
                <a:solidFill>
                  <a:srgbClr val="022A8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sporadic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D327925-95E6-43CF-8386-BB58B291832C}"/>
              </a:ext>
            </a:extLst>
          </p:cNvPr>
          <p:cNvSpPr/>
          <p:nvPr/>
        </p:nvSpPr>
        <p:spPr>
          <a:xfrm>
            <a:off x="5041432" y="1398091"/>
            <a:ext cx="25154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u="sng" dirty="0">
                <a:solidFill>
                  <a:srgbClr val="022A8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Non-Hereditable</a:t>
            </a:r>
          </a:p>
        </p:txBody>
      </p:sp>
      <p:sp>
        <p:nvSpPr>
          <p:cNvPr id="14" name="Action Button: End 4">
            <a:hlinkClick r:id="" action="ppaction://hlinkshowjump?jump=lastslide" highlightClick="1"/>
            <a:extLst>
              <a:ext uri="{FF2B5EF4-FFF2-40B4-BE49-F238E27FC236}">
                <a16:creationId xmlns:a16="http://schemas.microsoft.com/office/drawing/2014/main" id="{0F256C47-6202-4D50-A705-C75AA45E2624}"/>
              </a:ext>
            </a:extLst>
          </p:cNvPr>
          <p:cNvSpPr/>
          <p:nvPr/>
        </p:nvSpPr>
        <p:spPr bwMode="auto">
          <a:xfrm>
            <a:off x="7879314" y="3372180"/>
            <a:ext cx="457200" cy="228600"/>
          </a:xfrm>
          <a:prstGeom prst="actionButtonEnd">
            <a:avLst/>
          </a:prstGeom>
          <a:solidFill>
            <a:schemeClr val="accent1">
              <a:lumMod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charset="-128"/>
              <a:cs typeface="Arial" panose="020B0604020202020204" pitchFamily="34" charset="0"/>
            </a:endParaRPr>
          </a:p>
        </p:txBody>
      </p:sp>
      <p:sp>
        <p:nvSpPr>
          <p:cNvPr id="15" name="Action Button: Custom 5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9EC9920C-04DE-465F-ABF1-70CE6B9ECF19}"/>
              </a:ext>
            </a:extLst>
          </p:cNvPr>
          <p:cNvSpPr/>
          <p:nvPr/>
        </p:nvSpPr>
        <p:spPr bwMode="auto">
          <a:xfrm>
            <a:off x="487914" y="3372180"/>
            <a:ext cx="381000" cy="228600"/>
          </a:xfrm>
          <a:prstGeom prst="actionButtonBlank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charset="-128"/>
              <a:cs typeface="Arial" panose="020B0604020202020204" pitchFamily="34" charset="0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6012A5C-A238-4543-8054-5FBE8643F970}"/>
              </a:ext>
            </a:extLst>
          </p:cNvPr>
          <p:cNvCxnSpPr/>
          <p:nvPr/>
        </p:nvCxnSpPr>
        <p:spPr bwMode="auto">
          <a:xfrm flipH="1">
            <a:off x="868914" y="3486480"/>
            <a:ext cx="70104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17" name="Action Button: Custom 5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A387C897-7DAA-4BE6-9F4B-4DD5809DF00A}"/>
              </a:ext>
            </a:extLst>
          </p:cNvPr>
          <p:cNvSpPr/>
          <p:nvPr/>
        </p:nvSpPr>
        <p:spPr bwMode="auto">
          <a:xfrm>
            <a:off x="1010573" y="3360512"/>
            <a:ext cx="1260239" cy="228600"/>
          </a:xfrm>
          <a:prstGeom prst="actionButtonBlank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charset="-128"/>
              <a:cs typeface="Arial" panose="020B0604020202020204" pitchFamily="34" charset="0"/>
            </a:endParaRPr>
          </a:p>
        </p:txBody>
      </p:sp>
      <p:sp>
        <p:nvSpPr>
          <p:cNvPr id="18" name="Action Button: Custom 5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112E71AA-7C2B-4D8C-A97D-8A15D5403CF2}"/>
              </a:ext>
            </a:extLst>
          </p:cNvPr>
          <p:cNvSpPr/>
          <p:nvPr/>
        </p:nvSpPr>
        <p:spPr bwMode="auto">
          <a:xfrm>
            <a:off x="2392914" y="3372999"/>
            <a:ext cx="1587390" cy="228600"/>
          </a:xfrm>
          <a:prstGeom prst="actionButtonBlank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charset="-128"/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3FB3BB1-7920-4E46-815B-C2BD4DDCDA0D}"/>
              </a:ext>
            </a:extLst>
          </p:cNvPr>
          <p:cNvSpPr txBox="1"/>
          <p:nvPr/>
        </p:nvSpPr>
        <p:spPr>
          <a:xfrm>
            <a:off x="1181548" y="3346256"/>
            <a:ext cx="9236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childhood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875D7D0-A2A9-4735-8727-C85E3523A619}"/>
              </a:ext>
            </a:extLst>
          </p:cNvPr>
          <p:cNvSpPr txBox="1"/>
          <p:nvPr/>
        </p:nvSpPr>
        <p:spPr>
          <a:xfrm>
            <a:off x="2727248" y="3346254"/>
            <a:ext cx="9877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adolescent</a:t>
            </a:r>
          </a:p>
        </p:txBody>
      </p:sp>
      <p:sp>
        <p:nvSpPr>
          <p:cNvPr id="23" name="Action Button: Custom 5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73047ECF-A6ED-4D7E-94AA-F1820CB16D02}"/>
              </a:ext>
            </a:extLst>
          </p:cNvPr>
          <p:cNvSpPr/>
          <p:nvPr/>
        </p:nvSpPr>
        <p:spPr bwMode="auto">
          <a:xfrm>
            <a:off x="4102405" y="3363375"/>
            <a:ext cx="3643439" cy="228600"/>
          </a:xfrm>
          <a:prstGeom prst="actionButtonBlank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charset="-128"/>
              <a:cs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84FA44B-CBAE-4FDD-9315-B981C2282E25}"/>
              </a:ext>
            </a:extLst>
          </p:cNvPr>
          <p:cNvSpPr txBox="1"/>
          <p:nvPr/>
        </p:nvSpPr>
        <p:spPr>
          <a:xfrm>
            <a:off x="5184979" y="3346255"/>
            <a:ext cx="14782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adulthood-elderly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38F532A-1E28-4215-8EB4-56FA0A953CE1}"/>
              </a:ext>
            </a:extLst>
          </p:cNvPr>
          <p:cNvCxnSpPr>
            <a:cxnSpLocks/>
          </p:cNvCxnSpPr>
          <p:nvPr/>
        </p:nvCxnSpPr>
        <p:spPr bwMode="auto">
          <a:xfrm>
            <a:off x="415544" y="3766793"/>
            <a:ext cx="3122135" cy="27774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022A84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3974B9F-9F1F-4234-8CD6-41CE55D76D72}"/>
              </a:ext>
            </a:extLst>
          </p:cNvPr>
          <p:cNvCxnSpPr>
            <a:cxnSpLocks/>
          </p:cNvCxnSpPr>
          <p:nvPr/>
        </p:nvCxnSpPr>
        <p:spPr bwMode="auto">
          <a:xfrm>
            <a:off x="4192453" y="3766793"/>
            <a:ext cx="2531201" cy="9624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130D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A6EDA7CB-07F6-4032-92FE-18A5CBB212B7}"/>
              </a:ext>
            </a:extLst>
          </p:cNvPr>
          <p:cNvSpPr txBox="1"/>
          <p:nvPr/>
        </p:nvSpPr>
        <p:spPr>
          <a:xfrm rot="19569701">
            <a:off x="407844" y="2938259"/>
            <a:ext cx="7393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rgbClr val="022A8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embryo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80DB24D-C3E2-46CB-BCE7-0A3269C41640}"/>
              </a:ext>
            </a:extLst>
          </p:cNvPr>
          <p:cNvSpPr txBox="1"/>
          <p:nvPr/>
        </p:nvSpPr>
        <p:spPr>
          <a:xfrm>
            <a:off x="1703262" y="3782899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i="1" dirty="0">
                <a:solidFill>
                  <a:srgbClr val="022A8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healthy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AB0555A-B3A1-47AE-A71F-8BDAE3BBFCE3}"/>
              </a:ext>
            </a:extLst>
          </p:cNvPr>
          <p:cNvSpPr txBox="1"/>
          <p:nvPr/>
        </p:nvSpPr>
        <p:spPr>
          <a:xfrm>
            <a:off x="4841334" y="3782990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diseased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E45E86C-F10A-6340-A2F3-13906ED3EF68}"/>
              </a:ext>
            </a:extLst>
          </p:cNvPr>
          <p:cNvSpPr txBox="1"/>
          <p:nvPr/>
        </p:nvSpPr>
        <p:spPr>
          <a:xfrm>
            <a:off x="1188214" y="159909"/>
            <a:ext cx="5795378" cy="523220"/>
          </a:xfrm>
          <a:prstGeom prst="rect">
            <a:avLst/>
          </a:prstGeom>
          <a:noFill/>
          <a:ln w="38100" cmpd="sng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Aging-associated disorders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FD70D74-4C71-8A43-955F-10F5097861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pt-BR">
                <a:latin typeface="Arial" panose="020B0604020202020204" pitchFamily="34" charset="0"/>
                <a:cs typeface="Arial" panose="020B0604020202020204" pitchFamily="34" charset="0"/>
              </a:rPr>
              <a:t>FOS Molecular Data Science 2020 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E567480-15E2-C24C-8EE2-2A614D8B3967}"/>
              </a:ext>
            </a:extLst>
          </p:cNvPr>
          <p:cNvSpPr/>
          <p:nvPr/>
        </p:nvSpPr>
        <p:spPr>
          <a:xfrm>
            <a:off x="300537" y="1429530"/>
            <a:ext cx="176202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u="sng" dirty="0">
                <a:solidFill>
                  <a:srgbClr val="022A8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Hereditable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18FE654-4533-144A-A4EE-9B236F7A007A}"/>
              </a:ext>
            </a:extLst>
          </p:cNvPr>
          <p:cNvCxnSpPr/>
          <p:nvPr/>
        </p:nvCxnSpPr>
        <p:spPr bwMode="auto">
          <a:xfrm flipH="1" flipV="1">
            <a:off x="3657567" y="3757295"/>
            <a:ext cx="1620" cy="526609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0BF91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2F19456-DF33-ED45-AF2D-A5AF588B904F}"/>
              </a:ext>
            </a:extLst>
          </p:cNvPr>
          <p:cNvCxnSpPr/>
          <p:nvPr/>
        </p:nvCxnSpPr>
        <p:spPr bwMode="auto">
          <a:xfrm flipH="1" flipV="1">
            <a:off x="4026021" y="3776417"/>
            <a:ext cx="1620" cy="526609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0BF91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18D384A-790B-C347-BB31-23590A81080B}"/>
              </a:ext>
            </a:extLst>
          </p:cNvPr>
          <p:cNvCxnSpPr/>
          <p:nvPr/>
        </p:nvCxnSpPr>
        <p:spPr bwMode="auto">
          <a:xfrm flipH="1" flipV="1">
            <a:off x="4484814" y="3792086"/>
            <a:ext cx="1620" cy="526609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0BF91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4" name="Rectangle 1">
            <a:extLst>
              <a:ext uri="{FF2B5EF4-FFF2-40B4-BE49-F238E27FC236}">
                <a16:creationId xmlns:a16="http://schemas.microsoft.com/office/drawing/2014/main" id="{23C261E7-539B-41DF-8A21-A8BDD17DCB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altLang="nl-NL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NL" altLang="nl-NL" sz="700" b="0" i="0" u="none" strike="noStrike" cap="none" normalizeH="0" baseline="0">
                <a:ln>
                  <a:noFill/>
                </a:ln>
                <a:solidFill>
                  <a:srgbClr val="575757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PMID:</a:t>
            </a:r>
          </a:p>
          <a:p>
            <a:pPr marL="457200" marR="0" lvl="1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NL" altLang="nl-NL" sz="700" b="0" i="0" u="none" strike="noStrike" cap="none" normalizeH="0" baseline="0">
                <a:ln>
                  <a:noFill/>
                </a:ln>
                <a:solidFill>
                  <a:srgbClr val="575757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30729179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altLang="nl-NL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10F561B2-DBE0-4F2C-AB1C-0019F36284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altLang="nl-NL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NL" altLang="nl-NL" sz="700" b="0" i="0" u="none" strike="noStrike" cap="none" normalizeH="0" baseline="0">
                <a:ln>
                  <a:noFill/>
                </a:ln>
                <a:solidFill>
                  <a:srgbClr val="575757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PMID:</a:t>
            </a:r>
          </a:p>
          <a:p>
            <a:pPr marL="457200" marR="0" lvl="1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NL" altLang="nl-NL" sz="700" b="0" i="0" u="none" strike="noStrike" cap="none" normalizeH="0" baseline="0">
                <a:ln>
                  <a:noFill/>
                </a:ln>
                <a:solidFill>
                  <a:srgbClr val="575757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30729179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altLang="nl-NL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8105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 animBg="1"/>
      <p:bldP spid="15" grpId="0" animBg="1"/>
      <p:bldP spid="17" grpId="0" animBg="1"/>
      <p:bldP spid="18" grpId="0" animBg="1"/>
      <p:bldP spid="19" grpId="0"/>
      <p:bldP spid="20" grpId="0"/>
      <p:bldP spid="23" grpId="0" animBg="1"/>
      <p:bldP spid="21" grpId="0"/>
      <p:bldP spid="28" grpId="0"/>
      <p:bldP spid="29" grpId="0"/>
      <p:bldP spid="3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FE41FA-E987-9B42-BD62-79D65A5DE2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An Age-associated genomic instability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35689F-713E-3242-959E-39810356B4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pt-BR">
                <a:latin typeface="Arial" panose="020B0604020202020204" pitchFamily="34" charset="0"/>
                <a:cs typeface="Arial" panose="020B0604020202020204" pitchFamily="34" charset="0"/>
              </a:rPr>
              <a:t>FOS Molecular Data Science 2020 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53E3FA7-173D-2C45-9344-3150FDACA00B}"/>
              </a:ext>
            </a:extLst>
          </p:cNvPr>
          <p:cNvSpPr/>
          <p:nvPr/>
        </p:nvSpPr>
        <p:spPr>
          <a:xfrm>
            <a:off x="112425" y="4241286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4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Modified from </a:t>
            </a:r>
          </a:p>
          <a:p>
            <a:r>
              <a:rPr lang="en-GB" sz="1400" dirty="0" err="1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Andrii</a:t>
            </a:r>
            <a:r>
              <a:rPr lang="en-GB" sz="14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I. </a:t>
            </a:r>
            <a:r>
              <a:rPr lang="en-GB" sz="1400" dirty="0" err="1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Rozhok</a:t>
            </a:r>
            <a:r>
              <a:rPr lang="en-GB" sz="14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&amp; James </a:t>
            </a:r>
            <a:r>
              <a:rPr lang="en-GB" sz="1400" dirty="0" err="1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DeGregori</a:t>
            </a:r>
            <a:endParaRPr lang="en-US" sz="1400" dirty="0">
              <a:solidFill>
                <a:schemeClr val="accent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kstvak 14">
            <a:extLst>
              <a:ext uri="{FF2B5EF4-FFF2-40B4-BE49-F238E27FC236}">
                <a16:creationId xmlns:a16="http://schemas.microsoft.com/office/drawing/2014/main" id="{DB611994-9EF5-C247-AA8A-B041F25D5E20}"/>
              </a:ext>
            </a:extLst>
          </p:cNvPr>
          <p:cNvSpPr txBox="1"/>
          <p:nvPr/>
        </p:nvSpPr>
        <p:spPr>
          <a:xfrm>
            <a:off x="5909534" y="5925579"/>
            <a:ext cx="25410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Møllersen</a:t>
            </a:r>
            <a:r>
              <a:rPr lang="en-US" sz="12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et al., </a:t>
            </a:r>
            <a:r>
              <a:rPr lang="en-US" sz="1200" dirty="0" err="1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PLoS</a:t>
            </a:r>
            <a:r>
              <a:rPr lang="en-US" sz="12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Genet 2010</a:t>
            </a:r>
            <a:endParaRPr lang="en-GB" sz="1200" dirty="0">
              <a:solidFill>
                <a:schemeClr val="accent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3">
            <a:extLst>
              <a:ext uri="{FF2B5EF4-FFF2-40B4-BE49-F238E27FC236}">
                <a16:creationId xmlns:a16="http://schemas.microsoft.com/office/drawing/2014/main" id="{CE12D26A-D061-164B-A298-6ECAE62371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2"/>
          <a:stretch/>
        </p:blipFill>
        <p:spPr bwMode="auto">
          <a:xfrm>
            <a:off x="4317167" y="2013609"/>
            <a:ext cx="4826833" cy="37580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32152AE-E5A0-584B-B527-F496B981B071}"/>
              </a:ext>
            </a:extLst>
          </p:cNvPr>
          <p:cNvSpPr txBox="1"/>
          <p:nvPr/>
        </p:nvSpPr>
        <p:spPr>
          <a:xfrm>
            <a:off x="4717816" y="1613499"/>
            <a:ext cx="40334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Age-associated somatic instability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CDB42A4-BD32-2645-987C-D58DAA8724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053"/>
          <a:stretch/>
        </p:blipFill>
        <p:spPr>
          <a:xfrm>
            <a:off x="52466" y="1908980"/>
            <a:ext cx="3961444" cy="219162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D76CF30-2829-40AC-A033-27D5355799DB}"/>
              </a:ext>
            </a:extLst>
          </p:cNvPr>
          <p:cNvSpPr/>
          <p:nvPr/>
        </p:nvSpPr>
        <p:spPr>
          <a:xfrm>
            <a:off x="100363" y="1053692"/>
            <a:ext cx="20175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22A8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DNA damage</a:t>
            </a:r>
          </a:p>
        </p:txBody>
      </p:sp>
    </p:spTree>
    <p:extLst>
      <p:ext uri="{BB962C8B-B14F-4D97-AF65-F5344CB8AC3E}">
        <p14:creationId xmlns:p14="http://schemas.microsoft.com/office/powerpoint/2010/main" val="2545739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FE41FA-E987-9B42-BD62-79D65A5DE2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An Age-associated genomic instability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35689F-713E-3242-959E-39810356B4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pt-BR">
                <a:latin typeface="Arial" panose="020B0604020202020204" pitchFamily="34" charset="0"/>
                <a:cs typeface="Arial" panose="020B0604020202020204" pitchFamily="34" charset="0"/>
              </a:rPr>
              <a:t>FOS Molecular Data Science 2020 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53E3FA7-173D-2C45-9344-3150FDACA00B}"/>
              </a:ext>
            </a:extLst>
          </p:cNvPr>
          <p:cNvSpPr/>
          <p:nvPr/>
        </p:nvSpPr>
        <p:spPr>
          <a:xfrm>
            <a:off x="112425" y="4241286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4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Modified from </a:t>
            </a:r>
          </a:p>
          <a:p>
            <a:r>
              <a:rPr lang="en-GB" sz="1400" dirty="0" err="1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Andrii</a:t>
            </a:r>
            <a:r>
              <a:rPr lang="en-GB" sz="14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I. </a:t>
            </a:r>
            <a:r>
              <a:rPr lang="en-GB" sz="1400" dirty="0" err="1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Rozhok</a:t>
            </a:r>
            <a:r>
              <a:rPr lang="en-GB" sz="14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&amp; James </a:t>
            </a:r>
            <a:r>
              <a:rPr lang="en-GB" sz="1400" dirty="0" err="1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DeGregori</a:t>
            </a:r>
            <a:endParaRPr lang="en-US" sz="1400" dirty="0">
              <a:solidFill>
                <a:schemeClr val="accent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kstvak 14">
            <a:extLst>
              <a:ext uri="{FF2B5EF4-FFF2-40B4-BE49-F238E27FC236}">
                <a16:creationId xmlns:a16="http://schemas.microsoft.com/office/drawing/2014/main" id="{DB611994-9EF5-C247-AA8A-B041F25D5E20}"/>
              </a:ext>
            </a:extLst>
          </p:cNvPr>
          <p:cNvSpPr txBox="1"/>
          <p:nvPr/>
        </p:nvSpPr>
        <p:spPr>
          <a:xfrm>
            <a:off x="5909534" y="5925579"/>
            <a:ext cx="25410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Møllersen</a:t>
            </a:r>
            <a:r>
              <a:rPr lang="en-US" sz="12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et al., </a:t>
            </a:r>
            <a:r>
              <a:rPr lang="en-US" sz="1200" dirty="0" err="1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PLoS</a:t>
            </a:r>
            <a:r>
              <a:rPr lang="en-US" sz="12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Genet 2010</a:t>
            </a:r>
            <a:endParaRPr lang="en-GB" sz="1200" dirty="0">
              <a:solidFill>
                <a:schemeClr val="accent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3">
            <a:extLst>
              <a:ext uri="{FF2B5EF4-FFF2-40B4-BE49-F238E27FC236}">
                <a16:creationId xmlns:a16="http://schemas.microsoft.com/office/drawing/2014/main" id="{CE12D26A-D061-164B-A298-6ECAE62371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2"/>
          <a:stretch/>
        </p:blipFill>
        <p:spPr bwMode="auto">
          <a:xfrm>
            <a:off x="4317167" y="2013609"/>
            <a:ext cx="4826833" cy="37580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32152AE-E5A0-584B-B527-F496B981B071}"/>
              </a:ext>
            </a:extLst>
          </p:cNvPr>
          <p:cNvSpPr txBox="1"/>
          <p:nvPr/>
        </p:nvSpPr>
        <p:spPr>
          <a:xfrm>
            <a:off x="4717816" y="1613499"/>
            <a:ext cx="40334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Age-associated somatic instability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CDB42A4-BD32-2645-987C-D58DAA8724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053"/>
          <a:stretch/>
        </p:blipFill>
        <p:spPr>
          <a:xfrm>
            <a:off x="52466" y="1908980"/>
            <a:ext cx="3961444" cy="219162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D76CF30-2829-40AC-A033-27D5355799DB}"/>
              </a:ext>
            </a:extLst>
          </p:cNvPr>
          <p:cNvSpPr/>
          <p:nvPr/>
        </p:nvSpPr>
        <p:spPr>
          <a:xfrm>
            <a:off x="100363" y="1053692"/>
            <a:ext cx="20175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22A8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DNA damage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FDB8100-BA39-734C-A0EF-365B9C2966E5}"/>
              </a:ext>
            </a:extLst>
          </p:cNvPr>
          <p:cNvSpPr txBox="1"/>
          <p:nvPr/>
        </p:nvSpPr>
        <p:spPr>
          <a:xfrm>
            <a:off x="52466" y="5804308"/>
            <a:ext cx="4946162" cy="46166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Tissue-specific somatic instability</a:t>
            </a:r>
          </a:p>
        </p:txBody>
      </p:sp>
    </p:spTree>
    <p:extLst>
      <p:ext uri="{BB962C8B-B14F-4D97-AF65-F5344CB8AC3E}">
        <p14:creationId xmlns:p14="http://schemas.microsoft.com/office/powerpoint/2010/main" val="2505135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9DB42FBF-7590-439F-AB1F-0DB4A0D41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850900" cy="8509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104450" name="Picture 2" descr="An external file that holds a picture, illustration, etc.&#10;Object name is nihms-189578-f0001.jpg">
            <a:extLst>
              <a:ext uri="{FF2B5EF4-FFF2-40B4-BE49-F238E27FC236}">
                <a16:creationId xmlns:a16="http://schemas.microsoft.com/office/drawing/2014/main" id="{8CD2F753-B8C8-406C-8649-9968923CBC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450" y="1343553"/>
            <a:ext cx="3200400" cy="2229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A214652-5B58-4753-8E31-247A0F830C12}"/>
              </a:ext>
            </a:extLst>
          </p:cNvPr>
          <p:cNvSpPr txBox="1"/>
          <p:nvPr/>
        </p:nvSpPr>
        <p:spPr>
          <a:xfrm>
            <a:off x="1219200" y="304800"/>
            <a:ext cx="56186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Tissue specific age-associated changes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B38FCB4-7750-411B-8CED-E32965625067}"/>
              </a:ext>
            </a:extLst>
          </p:cNvPr>
          <p:cNvSpPr/>
          <p:nvPr/>
        </p:nvSpPr>
        <p:spPr>
          <a:xfrm>
            <a:off x="2076694" y="3509242"/>
            <a:ext cx="124277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6666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E. entorhinal cortex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AE2AF6A-4A6F-460F-91EF-95391628C9C4}"/>
              </a:ext>
            </a:extLst>
          </p:cNvPr>
          <p:cNvSpPr/>
          <p:nvPr/>
        </p:nvSpPr>
        <p:spPr>
          <a:xfrm>
            <a:off x="206813" y="997101"/>
            <a:ext cx="1444626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50" dirty="0">
                <a:solidFill>
                  <a:srgbClr val="6666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A. Lateral and </a:t>
            </a:r>
            <a:r>
              <a:rPr lang="en-US" sz="1050" dirty="0" err="1">
                <a:solidFill>
                  <a:srgbClr val="6666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orbito</a:t>
            </a:r>
            <a:r>
              <a:rPr lang="en-US" sz="1050" dirty="0">
                <a:solidFill>
                  <a:srgbClr val="6666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</a:p>
          <a:p>
            <a:pPr algn="ctr"/>
            <a:r>
              <a:rPr lang="en-US" sz="1050" dirty="0">
                <a:solidFill>
                  <a:srgbClr val="6666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frontal cortex</a:t>
            </a:r>
            <a:endParaRPr 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24953F0-528B-41E9-AE2B-F78A48DE732F}"/>
              </a:ext>
            </a:extLst>
          </p:cNvPr>
          <p:cNvSpPr/>
          <p:nvPr/>
        </p:nvSpPr>
        <p:spPr>
          <a:xfrm>
            <a:off x="1548302" y="1012489"/>
            <a:ext cx="95469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solidFill>
                  <a:srgbClr val="6666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B. primary visual cortex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8F294DF-54C8-4AFC-A88A-64DC375B99ED}"/>
              </a:ext>
            </a:extLst>
          </p:cNvPr>
          <p:cNvSpPr/>
          <p:nvPr/>
        </p:nvSpPr>
        <p:spPr>
          <a:xfrm>
            <a:off x="2708159" y="1166378"/>
            <a:ext cx="68159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solidFill>
                  <a:srgbClr val="6666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C. insula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CF17CF-9907-4349-BDCF-3D0FCE084C4A}"/>
              </a:ext>
            </a:extLst>
          </p:cNvPr>
          <p:cNvSpPr/>
          <p:nvPr/>
        </p:nvSpPr>
        <p:spPr>
          <a:xfrm>
            <a:off x="762000" y="3504119"/>
            <a:ext cx="110639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solidFill>
                  <a:srgbClr val="6666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D. hippocampus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4452" name="Picture 4" descr="An external file that holds a picture, illustration, etc.&#10;Object name is nihms-189578-f0003.jpg">
            <a:extLst>
              <a:ext uri="{FF2B5EF4-FFF2-40B4-BE49-F238E27FC236}">
                <a16:creationId xmlns:a16="http://schemas.microsoft.com/office/drawing/2014/main" id="{252F317A-4EB0-4E57-89D6-46FC431172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1012489"/>
            <a:ext cx="3551731" cy="2728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54" name="Picture 6" descr="An external file that holds a picture, illustration, etc.&#10;Object name is nihms-189578-f0006.jpg">
            <a:extLst>
              <a:ext uri="{FF2B5EF4-FFF2-40B4-BE49-F238E27FC236}">
                <a16:creationId xmlns:a16="http://schemas.microsoft.com/office/drawing/2014/main" id="{9F3068D1-0F6B-4E2D-BDFA-B34377A93D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779391"/>
            <a:ext cx="3504986" cy="2839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5DFBCD1-61C2-4675-8053-1F9BADEFA348}"/>
              </a:ext>
            </a:extLst>
          </p:cNvPr>
          <p:cNvSpPr/>
          <p:nvPr/>
        </p:nvSpPr>
        <p:spPr>
          <a:xfrm>
            <a:off x="7621626" y="6219590"/>
            <a:ext cx="133562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PMID: </a:t>
            </a:r>
            <a:r>
              <a:rPr lang="en-US" sz="1200" dirty="0">
                <a:solidFill>
                  <a:srgbClr val="642A8F"/>
                </a:solidFill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20298790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8A939B6-E57B-472F-9F6D-4396A6265A5D}"/>
              </a:ext>
            </a:extLst>
          </p:cNvPr>
          <p:cNvSpPr txBox="1"/>
          <p:nvPr/>
        </p:nvSpPr>
        <p:spPr>
          <a:xfrm>
            <a:off x="76200" y="4103415"/>
            <a:ext cx="382348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Study design: </a:t>
            </a:r>
          </a:p>
          <a:p>
            <a:r>
              <a:rPr lang="en-US" sz="16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Healthy individuals</a:t>
            </a:r>
          </a:p>
          <a:p>
            <a:r>
              <a:rPr lang="en-US" sz="16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Longitudinal MRI  scan (2-3 per subject)</a:t>
            </a:r>
          </a:p>
          <a:p>
            <a:r>
              <a:rPr lang="en-US" sz="16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Age-range: (48-87)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EF3A185-CC90-9549-B7FB-B4E0F7DCEF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pt-BR">
                <a:latin typeface="Arial" panose="020B0604020202020204" pitchFamily="34" charset="0"/>
                <a:cs typeface="Arial" panose="020B0604020202020204" pitchFamily="34" charset="0"/>
              </a:rPr>
              <a:t>FOS Molecular Data Science 2020 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1536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9DB42FBF-7590-439F-AB1F-0DB4A0D41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850900" cy="8509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104450" name="Picture 2" descr="An external file that holds a picture, illustration, etc.&#10;Object name is nihms-189578-f0001.jpg">
            <a:extLst>
              <a:ext uri="{FF2B5EF4-FFF2-40B4-BE49-F238E27FC236}">
                <a16:creationId xmlns:a16="http://schemas.microsoft.com/office/drawing/2014/main" id="{8CD2F753-B8C8-406C-8649-9968923CBC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450" y="1343553"/>
            <a:ext cx="3200400" cy="2229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A214652-5B58-4753-8E31-247A0F830C12}"/>
              </a:ext>
            </a:extLst>
          </p:cNvPr>
          <p:cNvSpPr txBox="1"/>
          <p:nvPr/>
        </p:nvSpPr>
        <p:spPr>
          <a:xfrm>
            <a:off x="1219200" y="304800"/>
            <a:ext cx="56186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Tissue specific age-associated changes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B38FCB4-7750-411B-8CED-E32965625067}"/>
              </a:ext>
            </a:extLst>
          </p:cNvPr>
          <p:cNvSpPr/>
          <p:nvPr/>
        </p:nvSpPr>
        <p:spPr>
          <a:xfrm>
            <a:off x="2076694" y="3509242"/>
            <a:ext cx="124277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6666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E. entorhinal cortex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AE2AF6A-4A6F-460F-91EF-95391628C9C4}"/>
              </a:ext>
            </a:extLst>
          </p:cNvPr>
          <p:cNvSpPr/>
          <p:nvPr/>
        </p:nvSpPr>
        <p:spPr>
          <a:xfrm>
            <a:off x="206813" y="997101"/>
            <a:ext cx="1444626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50" dirty="0">
                <a:solidFill>
                  <a:srgbClr val="6666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A. Lateral and </a:t>
            </a:r>
            <a:r>
              <a:rPr lang="en-US" sz="1050" dirty="0" err="1">
                <a:solidFill>
                  <a:srgbClr val="6666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orbito</a:t>
            </a:r>
            <a:r>
              <a:rPr lang="en-US" sz="1050" dirty="0">
                <a:solidFill>
                  <a:srgbClr val="6666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</a:p>
          <a:p>
            <a:pPr algn="ctr"/>
            <a:r>
              <a:rPr lang="en-US" sz="1050" dirty="0">
                <a:solidFill>
                  <a:srgbClr val="6666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frontal cortex</a:t>
            </a:r>
            <a:endParaRPr 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24953F0-528B-41E9-AE2B-F78A48DE732F}"/>
              </a:ext>
            </a:extLst>
          </p:cNvPr>
          <p:cNvSpPr/>
          <p:nvPr/>
        </p:nvSpPr>
        <p:spPr>
          <a:xfrm>
            <a:off x="1548302" y="1012489"/>
            <a:ext cx="95469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solidFill>
                  <a:srgbClr val="6666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B. primary visual cortex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8F294DF-54C8-4AFC-A88A-64DC375B99ED}"/>
              </a:ext>
            </a:extLst>
          </p:cNvPr>
          <p:cNvSpPr/>
          <p:nvPr/>
        </p:nvSpPr>
        <p:spPr>
          <a:xfrm>
            <a:off x="2708159" y="1166378"/>
            <a:ext cx="68159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solidFill>
                  <a:srgbClr val="6666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C. insula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CF17CF-9907-4349-BDCF-3D0FCE084C4A}"/>
              </a:ext>
            </a:extLst>
          </p:cNvPr>
          <p:cNvSpPr/>
          <p:nvPr/>
        </p:nvSpPr>
        <p:spPr>
          <a:xfrm>
            <a:off x="762000" y="3504119"/>
            <a:ext cx="110639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solidFill>
                  <a:srgbClr val="6666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D. hippocampus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4452" name="Picture 4" descr="An external file that holds a picture, illustration, etc.&#10;Object name is nihms-189578-f0003.jpg">
            <a:extLst>
              <a:ext uri="{FF2B5EF4-FFF2-40B4-BE49-F238E27FC236}">
                <a16:creationId xmlns:a16="http://schemas.microsoft.com/office/drawing/2014/main" id="{252F317A-4EB0-4E57-89D6-46FC431172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1012489"/>
            <a:ext cx="3551731" cy="2728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54" name="Picture 6" descr="An external file that holds a picture, illustration, etc.&#10;Object name is nihms-189578-f0006.jpg">
            <a:extLst>
              <a:ext uri="{FF2B5EF4-FFF2-40B4-BE49-F238E27FC236}">
                <a16:creationId xmlns:a16="http://schemas.microsoft.com/office/drawing/2014/main" id="{9F3068D1-0F6B-4E2D-BDFA-B34377A93D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779391"/>
            <a:ext cx="3504986" cy="2839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5DFBCD1-61C2-4675-8053-1F9BADEFA348}"/>
              </a:ext>
            </a:extLst>
          </p:cNvPr>
          <p:cNvSpPr/>
          <p:nvPr/>
        </p:nvSpPr>
        <p:spPr>
          <a:xfrm>
            <a:off x="7621626" y="6219590"/>
            <a:ext cx="133562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PMID: </a:t>
            </a:r>
            <a:r>
              <a:rPr lang="en-US" sz="1200" dirty="0">
                <a:solidFill>
                  <a:srgbClr val="642A8F"/>
                </a:solidFill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20298790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8A939B6-E57B-472F-9F6D-4396A6265A5D}"/>
              </a:ext>
            </a:extLst>
          </p:cNvPr>
          <p:cNvSpPr txBox="1"/>
          <p:nvPr/>
        </p:nvSpPr>
        <p:spPr>
          <a:xfrm>
            <a:off x="76200" y="4103415"/>
            <a:ext cx="382348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Study design: </a:t>
            </a:r>
          </a:p>
          <a:p>
            <a:r>
              <a:rPr lang="en-US" sz="16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Healthy individuals</a:t>
            </a:r>
          </a:p>
          <a:p>
            <a:r>
              <a:rPr lang="en-US" sz="16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Longitudinal MRI  scan (2-3 per subject)</a:t>
            </a:r>
          </a:p>
          <a:p>
            <a:r>
              <a:rPr lang="en-US" sz="16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Age-range: (48-87)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25B2099-34C3-4474-B6CD-6BC451849832}"/>
              </a:ext>
            </a:extLst>
          </p:cNvPr>
          <p:cNvSpPr txBox="1"/>
          <p:nvPr/>
        </p:nvSpPr>
        <p:spPr>
          <a:xfrm>
            <a:off x="76200" y="5451418"/>
            <a:ext cx="4946162" cy="830997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 tissue-specific functional decline within the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humn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brain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EF3A185-CC90-9549-B7FB-B4E0F7DCEF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pt-BR">
                <a:latin typeface="Arial" panose="020B0604020202020204" pitchFamily="34" charset="0"/>
                <a:cs typeface="Arial" panose="020B0604020202020204" pitchFamily="34" charset="0"/>
              </a:rPr>
              <a:t>FOS Molecular Data Science 2020 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1482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06" name="Picture 6" descr="An external file that holds a picture, illustration, etc.&#10;Object name is fnagi-07-00236-g0001.jpg">
            <a:extLst>
              <a:ext uri="{FF2B5EF4-FFF2-40B4-BE49-F238E27FC236}">
                <a16:creationId xmlns:a16="http://schemas.microsoft.com/office/drawing/2014/main" id="{609C4400-21FD-410C-9AF1-6310C36F01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2275" y="3945296"/>
            <a:ext cx="4409486" cy="2204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14" name="Picture 14" descr="Afbeeldingsresultaat voor rotator cuff aging">
            <a:extLst>
              <a:ext uri="{FF2B5EF4-FFF2-40B4-BE49-F238E27FC236}">
                <a16:creationId xmlns:a16="http://schemas.microsoft.com/office/drawing/2014/main" id="{2BC18DF2-9F40-4462-B3EB-99BB8BC8DF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738" y="1066443"/>
            <a:ext cx="6629400" cy="1981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12" name="Picture 12" descr="Afbeeldingsresultaat voor shoulder">
            <a:extLst>
              <a:ext uri="{FF2B5EF4-FFF2-40B4-BE49-F238E27FC236}">
                <a16:creationId xmlns:a16="http://schemas.microsoft.com/office/drawing/2014/main" id="{119220D9-6AA1-41EC-9A2E-563B7FBA63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973" y="3063347"/>
            <a:ext cx="2319779" cy="2319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F54A1AD-80E3-4379-86DF-6666D2BF77BE}"/>
              </a:ext>
            </a:extLst>
          </p:cNvPr>
          <p:cNvSpPr txBox="1"/>
          <p:nvPr/>
        </p:nvSpPr>
        <p:spPr>
          <a:xfrm>
            <a:off x="1399863" y="256729"/>
            <a:ext cx="50497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Age-associated shoulder diseases</a:t>
            </a:r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BABDA928-D719-4817-82E8-34339F7307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0" y="15240"/>
            <a:ext cx="850900" cy="8509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F2C212B-7B35-4DE9-B787-DACF39F3AEFD}"/>
              </a:ext>
            </a:extLst>
          </p:cNvPr>
          <p:cNvSpPr/>
          <p:nvPr/>
        </p:nvSpPr>
        <p:spPr>
          <a:xfrm>
            <a:off x="7879840" y="6150039"/>
            <a:ext cx="114005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PMID: </a:t>
            </a:r>
            <a:r>
              <a:rPr lang="en-US" sz="1000" dirty="0">
                <a:solidFill>
                  <a:srgbClr val="642A8F"/>
                </a:solidFill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26733863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93E2643-195D-5340-A4A2-E977629478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pt-BR">
                <a:latin typeface="Arial" panose="020B0604020202020204" pitchFamily="34" charset="0"/>
                <a:cs typeface="Arial" panose="020B0604020202020204" pitchFamily="34" charset="0"/>
              </a:rPr>
              <a:t>FOS Molecular Data Science 2020 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4284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8A6C8-727C-439F-B10A-D054AF5376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9133" y="241300"/>
            <a:ext cx="5982230" cy="612775"/>
          </a:xfrm>
        </p:spPr>
        <p:txBody>
          <a:bodyPr/>
          <a:lstStyle/>
          <a:p>
            <a:r>
              <a:rPr lang="en-US" sz="3200" dirty="0"/>
              <a:t>Schedule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CBAE6A5-8603-4BAE-B145-12327A13E5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7019213"/>
              </p:ext>
            </p:extLst>
          </p:nvPr>
        </p:nvGraphicFramePr>
        <p:xfrm>
          <a:off x="762000" y="2362200"/>
          <a:ext cx="7772400" cy="386334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943100">
                  <a:extLst>
                    <a:ext uri="{9D8B030D-6E8A-4147-A177-3AD203B41FA5}">
                      <a16:colId xmlns:a16="http://schemas.microsoft.com/office/drawing/2014/main" val="3393357263"/>
                    </a:ext>
                  </a:extLst>
                </a:gridCol>
                <a:gridCol w="1943100">
                  <a:extLst>
                    <a:ext uri="{9D8B030D-6E8A-4147-A177-3AD203B41FA5}">
                      <a16:colId xmlns:a16="http://schemas.microsoft.com/office/drawing/2014/main" val="3999793011"/>
                    </a:ext>
                  </a:extLst>
                </a:gridCol>
                <a:gridCol w="1943100">
                  <a:extLst>
                    <a:ext uri="{9D8B030D-6E8A-4147-A177-3AD203B41FA5}">
                      <a16:colId xmlns:a16="http://schemas.microsoft.com/office/drawing/2014/main" val="2064854725"/>
                    </a:ext>
                  </a:extLst>
                </a:gridCol>
                <a:gridCol w="1943100">
                  <a:extLst>
                    <a:ext uri="{9D8B030D-6E8A-4147-A177-3AD203B41FA5}">
                      <a16:colId xmlns:a16="http://schemas.microsoft.com/office/drawing/2014/main" val="1569878805"/>
                    </a:ext>
                  </a:extLst>
                </a:gridCol>
              </a:tblGrid>
              <a:tr h="441136">
                <a:tc>
                  <a:txBody>
                    <a:bodyPr/>
                    <a:lstStyle/>
                    <a:p>
                      <a:r>
                        <a:rPr lang="nl-NL" b="1" dirty="0" err="1">
                          <a:effectLst/>
                        </a:rPr>
                        <a:t>When</a:t>
                      </a:r>
                      <a:endParaRPr lang="nl-NL" dirty="0">
                        <a:effectLst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en-US" b="1">
                          <a:effectLst/>
                        </a:rPr>
                        <a:t>What: Animal models on ageing</a:t>
                      </a:r>
                      <a:endParaRPr lang="en-US">
                        <a:effectLst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nl-NL" b="1">
                          <a:effectLst/>
                        </a:rPr>
                        <a:t>Who</a:t>
                      </a:r>
                      <a:endParaRPr lang="nl-NL">
                        <a:effectLst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nl-NL" b="1">
                          <a:effectLst/>
                        </a:rPr>
                        <a:t>Where</a:t>
                      </a:r>
                      <a:endParaRPr lang="nl-NL">
                        <a:effectLst/>
                      </a:endParaRP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3021034855"/>
                  </a:ext>
                </a:extLst>
              </a:tr>
              <a:tr h="273084">
                <a:tc>
                  <a:txBody>
                    <a:bodyPr/>
                    <a:lstStyle/>
                    <a:p>
                      <a:r>
                        <a:rPr lang="nl-NL" dirty="0">
                          <a:effectLst/>
                        </a:rPr>
                        <a:t>13.30-14.00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Lecture: </a:t>
                      </a:r>
                      <a:r>
                        <a:rPr lang="en-US" u="none" strike="noStrike" dirty="0">
                          <a:solidFill>
                            <a:srgbClr val="0366D6"/>
                          </a:solidFill>
                          <a:effectLst/>
                        </a:rPr>
                        <a:t>aging process and models</a:t>
                      </a:r>
                      <a:endParaRPr lang="en-US" dirty="0">
                        <a:effectLst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nl-NL">
                          <a:effectLst/>
                        </a:rPr>
                        <a:t>Vered Raz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endParaRPr lang="nl-NL" dirty="0">
                        <a:effectLst/>
                      </a:endParaRP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2054759903"/>
                  </a:ext>
                </a:extLst>
              </a:tr>
              <a:tr h="273084">
                <a:tc>
                  <a:txBody>
                    <a:bodyPr/>
                    <a:lstStyle/>
                    <a:p>
                      <a:r>
                        <a:rPr lang="nl-NL" dirty="0">
                          <a:effectLst/>
                        </a:rPr>
                        <a:t>14.00-15.30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Self Study: </a:t>
                      </a:r>
                      <a:r>
                        <a:rPr lang="en-US" u="none" strike="noStrike">
                          <a:solidFill>
                            <a:srgbClr val="0366D6"/>
                          </a:solidFill>
                          <a:effectLst/>
                          <a:hlinkClick r:id="rId2"/>
                        </a:rPr>
                        <a:t>Mouse model of Ageing</a:t>
                      </a:r>
                      <a:endParaRPr lang="en-US">
                        <a:effectLst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nl-NL" dirty="0" err="1">
                          <a:effectLst/>
                        </a:rPr>
                        <a:t>You</a:t>
                      </a:r>
                      <a:endParaRPr lang="nl-NL" dirty="0">
                        <a:effectLst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endParaRPr lang="nl-NL" dirty="0">
                        <a:effectLst/>
                      </a:endParaRP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4027034057"/>
                  </a:ext>
                </a:extLst>
              </a:tr>
              <a:tr h="273084">
                <a:tc>
                  <a:txBody>
                    <a:bodyPr/>
                    <a:lstStyle/>
                    <a:p>
                      <a:endParaRPr lang="nl-NL" dirty="0">
                        <a:effectLst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endParaRPr lang="nl-NL" dirty="0">
                        <a:effectLst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endParaRPr lang="nl-NL">
                        <a:effectLst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endParaRPr lang="nl-NL">
                        <a:effectLst/>
                      </a:endParaRP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3868274511"/>
                  </a:ext>
                </a:extLst>
              </a:tr>
              <a:tr h="273084">
                <a:tc>
                  <a:txBody>
                    <a:bodyPr/>
                    <a:lstStyle/>
                    <a:p>
                      <a:r>
                        <a:rPr lang="nl-NL" dirty="0">
                          <a:effectLst/>
                        </a:rPr>
                        <a:t>15.30-17.00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Mouse model of Ageing: Presentation and Discussion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nl-NL" dirty="0" err="1">
                          <a:effectLst/>
                        </a:rPr>
                        <a:t>You</a:t>
                      </a:r>
                      <a:endParaRPr lang="nl-NL" dirty="0">
                        <a:effectLst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endParaRPr lang="nl-NL" dirty="0">
                        <a:effectLst/>
                      </a:endParaRP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2388095180"/>
                  </a:ext>
                </a:extLst>
              </a:tr>
            </a:tbl>
          </a:graphicData>
        </a:graphic>
      </p:graphicFrame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EB3B5C8-B70D-504F-BC1A-59378695E7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pt-BR" dirty="0"/>
              <a:t>FOS Molecular Data Science 2020 </a:t>
            </a:r>
            <a:endParaRPr lang="en-GB" dirty="0"/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5B30C8EF-78FF-4BAC-8C83-ABDB4BB265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25400" y="0"/>
            <a:ext cx="850900" cy="8509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2453217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9DB42FBF-7590-439F-AB1F-0DB4A0D41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850900" cy="8509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103426" name="Picture 2" descr="An external file that holds a picture, illustration, etc.&#10;Object name is fnagi-07-00236-g0002.jpg">
            <a:extLst>
              <a:ext uri="{FF2B5EF4-FFF2-40B4-BE49-F238E27FC236}">
                <a16:creationId xmlns:a16="http://schemas.microsoft.com/office/drawing/2014/main" id="{AD64988A-6C9E-4B7D-8812-E03A19CB9A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830" y="1100622"/>
            <a:ext cx="5465474" cy="5368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1E92DDB-B3B2-4FAF-841A-C7B6C1EADD4F}"/>
              </a:ext>
            </a:extLst>
          </p:cNvPr>
          <p:cNvSpPr txBox="1"/>
          <p:nvPr/>
        </p:nvSpPr>
        <p:spPr>
          <a:xfrm>
            <a:off x="1219200" y="304800"/>
            <a:ext cx="58849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Progression of RC tear is age-associated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1F46DC3-179C-C245-A249-A3C2D32E7F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pt-BR">
                <a:latin typeface="Arial" panose="020B0604020202020204" pitchFamily="34" charset="0"/>
                <a:cs typeface="Arial" panose="020B0604020202020204" pitchFamily="34" charset="0"/>
              </a:rPr>
              <a:t>FOS Molecular Data Science 2020 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BB93FC9-870A-AC4B-94E8-E41864D668CD}"/>
              </a:ext>
            </a:extLst>
          </p:cNvPr>
          <p:cNvSpPr/>
          <p:nvPr/>
        </p:nvSpPr>
        <p:spPr>
          <a:xfrm>
            <a:off x="8052118" y="6322368"/>
            <a:ext cx="105028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PMID: </a:t>
            </a:r>
            <a:r>
              <a:rPr lang="en-US" sz="900" dirty="0">
                <a:solidFill>
                  <a:srgbClr val="642A8F"/>
                </a:solid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26733863</a:t>
            </a:r>
            <a:endParaRPr lang="en-US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BD5D689-9DD0-AF48-8028-B680FCB86332}"/>
              </a:ext>
            </a:extLst>
          </p:cNvPr>
          <p:cNvSpPr txBox="1"/>
          <p:nvPr/>
        </p:nvSpPr>
        <p:spPr>
          <a:xfrm>
            <a:off x="5223235" y="2673120"/>
            <a:ext cx="3920765" cy="707886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In the shoulder joint, muscle involvement is age-associated</a:t>
            </a:r>
          </a:p>
        </p:txBody>
      </p:sp>
    </p:spTree>
    <p:extLst>
      <p:ext uri="{BB962C8B-B14F-4D97-AF65-F5344CB8AC3E}">
        <p14:creationId xmlns:p14="http://schemas.microsoft.com/office/powerpoint/2010/main" val="3832415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3908" y="71600"/>
            <a:ext cx="7772400" cy="692782"/>
          </a:xfrm>
        </p:spPr>
        <p:txBody>
          <a:bodyPr/>
          <a:lstStyle/>
          <a:p>
            <a:r>
              <a:rPr lang="en-US" sz="3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is a multifactorial process?</a:t>
            </a:r>
            <a:endParaRPr lang="en-US" sz="3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25400" y="0"/>
            <a:ext cx="850900" cy="8509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41918C44-8E82-4308-B2B8-7575F50B4802}"/>
              </a:ext>
            </a:extLst>
          </p:cNvPr>
          <p:cNvSpPr txBox="1"/>
          <p:nvPr/>
        </p:nvSpPr>
        <p:spPr>
          <a:xfrm>
            <a:off x="-25400" y="1037682"/>
            <a:ext cx="7492757" cy="4985980"/>
          </a:xfrm>
          <a:prstGeom prst="rect">
            <a:avLst/>
          </a:prstGeom>
          <a:noFill/>
          <a:ln w="28575">
            <a:solidFill>
              <a:srgbClr val="3333FF"/>
            </a:solidFill>
          </a:ln>
        </p:spPr>
        <p:txBody>
          <a:bodyPr wrap="non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Spatial (MRI)</a:t>
            </a:r>
          </a:p>
          <a:p>
            <a:r>
              <a:rPr lang="en-US" sz="2800" b="1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All tissues or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A tissue specific involvement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Temporal</a:t>
            </a:r>
          </a:p>
          <a:p>
            <a:r>
              <a:rPr lang="en-US" sz="2800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Age of onset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- Age-associated pattern</a:t>
            </a:r>
          </a:p>
          <a:p>
            <a:endParaRPr lang="en-US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Molecular</a:t>
            </a:r>
          </a:p>
          <a:p>
            <a:r>
              <a:rPr lang="en-US" sz="2800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Key regulators vs. multiple regulators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- Key cellular processes vs. multiple processes</a:t>
            </a:r>
          </a:p>
        </p:txBody>
      </p:sp>
      <p:sp>
        <p:nvSpPr>
          <p:cNvPr id="30" name="Footer Placeholder 2">
            <a:extLst>
              <a:ext uri="{FF2B5EF4-FFF2-40B4-BE49-F238E27FC236}">
                <a16:creationId xmlns:a16="http://schemas.microsoft.com/office/drawing/2014/main" id="{97EBA642-118E-ED40-BED4-E1B504FB00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304925" y="6553200"/>
            <a:ext cx="4708525" cy="304800"/>
          </a:xfrm>
        </p:spPr>
        <p:txBody>
          <a:bodyPr/>
          <a:lstStyle/>
          <a:p>
            <a:r>
              <a:rPr lang="pt-BR">
                <a:latin typeface="Arial" panose="020B0604020202020204" pitchFamily="34" charset="0"/>
                <a:cs typeface="Arial" panose="020B0604020202020204" pitchFamily="34" charset="0"/>
              </a:rPr>
              <a:t>FOS Molecular Data Science 2020 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FB560C7-9795-B045-927E-5FE0A33ED301}"/>
              </a:ext>
            </a:extLst>
          </p:cNvPr>
          <p:cNvSpPr/>
          <p:nvPr/>
        </p:nvSpPr>
        <p:spPr>
          <a:xfrm>
            <a:off x="6293540" y="5921519"/>
            <a:ext cx="2850460" cy="577850"/>
          </a:xfrm>
          <a:prstGeom prst="rect">
            <a:avLst/>
          </a:prstGeom>
          <a:ln w="38100">
            <a:solidFill>
              <a:srgbClr val="0BF911"/>
            </a:solidFill>
          </a:ln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Prediction models</a:t>
            </a:r>
          </a:p>
        </p:txBody>
      </p:sp>
      <p:sp>
        <p:nvSpPr>
          <p:cNvPr id="23" name="Left-up Arrow 22">
            <a:extLst>
              <a:ext uri="{FF2B5EF4-FFF2-40B4-BE49-F238E27FC236}">
                <a16:creationId xmlns:a16="http://schemas.microsoft.com/office/drawing/2014/main" id="{2C66F8DF-B7E7-3142-A6DA-2E3F53AAF5EF}"/>
              </a:ext>
            </a:extLst>
          </p:cNvPr>
          <p:cNvSpPr/>
          <p:nvPr/>
        </p:nvSpPr>
        <p:spPr bwMode="auto">
          <a:xfrm rot="10800000" flipH="1">
            <a:off x="7466840" y="2415120"/>
            <a:ext cx="822722" cy="3147935"/>
          </a:xfrm>
          <a:prstGeom prst="leftUpArrow">
            <a:avLst/>
          </a:prstGeom>
          <a:solidFill>
            <a:srgbClr val="0BF911"/>
          </a:solidFill>
          <a:ln w="28575" cap="flat" cmpd="sng" algn="ctr">
            <a:solidFill>
              <a:srgbClr val="3333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76050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4A9EFF-EE65-4C49-B61F-0E5818BE73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9244" y="2383735"/>
            <a:ext cx="7188200" cy="209053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b="0" dirty="0">
                <a:solidFill>
                  <a:srgbClr val="FF0000"/>
                </a:solidFill>
              </a:rPr>
              <a:t>The </a:t>
            </a:r>
            <a:r>
              <a:rPr lang="en-US" b="0" i="1" dirty="0" err="1">
                <a:solidFill>
                  <a:srgbClr val="FF0000"/>
                </a:solidFill>
              </a:rPr>
              <a:t>globaltest</a:t>
            </a:r>
            <a:r>
              <a:rPr lang="en-US" b="0" dirty="0">
                <a:solidFill>
                  <a:srgbClr val="FF0000"/>
                </a:solidFill>
              </a:rPr>
              <a:t>: determine whether a global expression pattern of all genes or a group of genes is significantly related to a feature, such as disease, clinical feature, biological pathway or physiological condition.</a:t>
            </a:r>
            <a:endParaRPr lang="nl-NL" dirty="0">
              <a:solidFill>
                <a:srgbClr val="FF0000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FE5050-C879-4248-92D7-D4AE1F175E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FOS Molecular Data Science 2020 </a:t>
            </a:r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D081DAC-699C-4595-A865-CEB0E951710F}"/>
              </a:ext>
            </a:extLst>
          </p:cNvPr>
          <p:cNvSpPr txBox="1"/>
          <p:nvPr/>
        </p:nvSpPr>
        <p:spPr>
          <a:xfrm>
            <a:off x="0" y="213667"/>
            <a:ext cx="77866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Assessment of aging using molecular data system</a:t>
            </a:r>
            <a:endParaRPr lang="nl-NL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059F0B-E3EC-EC47-8456-D093C06D6CD6}"/>
              </a:ext>
            </a:extLst>
          </p:cNvPr>
          <p:cNvSpPr txBox="1"/>
          <p:nvPr/>
        </p:nvSpPr>
        <p:spPr>
          <a:xfrm>
            <a:off x="1298575" y="1457325"/>
            <a:ext cx="42925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+mj-lt"/>
              </a:rPr>
              <a:t>Large dataset (omics) - statistics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B5AED7-0701-774D-BCF4-EB07F04EC653}"/>
              </a:ext>
            </a:extLst>
          </p:cNvPr>
          <p:cNvSpPr/>
          <p:nvPr/>
        </p:nvSpPr>
        <p:spPr>
          <a:xfrm>
            <a:off x="7173379" y="5721003"/>
            <a:ext cx="15007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J. </a:t>
            </a:r>
            <a:r>
              <a:rPr lang="en-US" dirty="0" err="1">
                <a:solidFill>
                  <a:schemeClr val="bg2"/>
                </a:solidFill>
              </a:rPr>
              <a:t>Goeman</a:t>
            </a:r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75254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0" name="TextBox 1"/>
          <p:cNvSpPr txBox="1">
            <a:spLocks noChangeArrowheads="1"/>
          </p:cNvSpPr>
          <p:nvPr/>
        </p:nvSpPr>
        <p:spPr bwMode="auto">
          <a:xfrm>
            <a:off x="3314700" y="279400"/>
            <a:ext cx="18415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341" name="TextBox 2"/>
          <p:cNvSpPr txBox="1">
            <a:spLocks noChangeArrowheads="1"/>
          </p:cNvSpPr>
          <p:nvPr/>
        </p:nvSpPr>
        <p:spPr bwMode="auto">
          <a:xfrm>
            <a:off x="50800" y="482600"/>
            <a:ext cx="18415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25400" y="0"/>
            <a:ext cx="850900" cy="8509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2" name="TextBox 1"/>
          <p:cNvSpPr txBox="1"/>
          <p:nvPr/>
        </p:nvSpPr>
        <p:spPr>
          <a:xfrm>
            <a:off x="837935" y="229485"/>
            <a:ext cx="6638356" cy="4276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Age-associated expression profiles in human organs</a:t>
            </a:r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17844250"/>
              </p:ext>
            </p:extLst>
          </p:nvPr>
        </p:nvGraphicFramePr>
        <p:xfrm>
          <a:off x="50800" y="598278"/>
          <a:ext cx="8744709" cy="58853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3" name="Document" r:id="rId4" imgW="6057900" imgH="4076700" progId="Word.Document.12">
                  <p:embed/>
                </p:oleObj>
              </mc:Choice>
              <mc:Fallback>
                <p:oleObj name="Document" r:id="rId4" imgW="6057900" imgH="4076700" progId="Word.Document.12">
                  <p:embed/>
                  <p:pic>
                    <p:nvPicPr>
                      <p:cNvPr id="8" name="Object 7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0800" y="598278"/>
                        <a:ext cx="8744709" cy="588530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93F7B64-BA82-A24D-B758-2EDD59D7A8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>
                <a:latin typeface="Arial" panose="020B0604020202020204" pitchFamily="34" charset="0"/>
                <a:cs typeface="Arial" panose="020B0604020202020204" pitchFamily="34" charset="0"/>
              </a:rPr>
              <a:t>FOS Molecular Data Science 2020 </a:t>
            </a:r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9A4DC50-7A0F-4645-A8CE-15E01AC34F97}"/>
              </a:ext>
            </a:extLst>
          </p:cNvPr>
          <p:cNvSpPr/>
          <p:nvPr/>
        </p:nvSpPr>
        <p:spPr>
          <a:xfrm>
            <a:off x="50800" y="1079273"/>
            <a:ext cx="7823200" cy="4947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b="1" u="sng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b="1" i="1" u="sng" dirty="0" err="1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globaltest</a:t>
            </a:r>
            <a:r>
              <a:rPr lang="en-US" b="1" i="1" u="sng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 cross-sectional RNA microarray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7F3C15-8905-4C31-9BF6-B1CEA8C6FB0D}"/>
              </a:ext>
            </a:extLst>
          </p:cNvPr>
          <p:cNvSpPr txBox="1"/>
          <p:nvPr/>
        </p:nvSpPr>
        <p:spPr>
          <a:xfrm>
            <a:off x="6705512" y="6467057"/>
            <a:ext cx="19511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Raz and Goeman</a:t>
            </a:r>
            <a:endParaRPr lang="nl-NL" sz="2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D779A35-D049-448D-82EE-9AE0240D1DA4}"/>
              </a:ext>
            </a:extLst>
          </p:cNvPr>
          <p:cNvSpPr txBox="1"/>
          <p:nvPr/>
        </p:nvSpPr>
        <p:spPr>
          <a:xfrm>
            <a:off x="4055513" y="1711984"/>
            <a:ext cx="14510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Effect size</a:t>
            </a:r>
            <a:endParaRPr lang="nl-NL" sz="2000" b="1" dirty="0">
              <a:solidFill>
                <a:schemeClr val="accent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89794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25400" y="0"/>
            <a:ext cx="850900" cy="8509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5" name="Picture 4" descr="plots figure copy.pdf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33000" contrast="-1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169" r="53394" b="30385"/>
          <a:stretch/>
        </p:blipFill>
        <p:spPr>
          <a:xfrm>
            <a:off x="1304925" y="748406"/>
            <a:ext cx="5791200" cy="574665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676400" y="228600"/>
            <a:ext cx="56250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err="1">
                <a:latin typeface="Arial" panose="020B0604020202020204" pitchFamily="34" charset="0"/>
                <a:cs typeface="Arial" panose="020B0604020202020204" pitchFamily="34" charset="0"/>
              </a:rPr>
              <a:t>Globaltest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analysis in Aging datasets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8863B4B-0C2E-234A-B066-52101EBB6C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pt-BR">
                <a:latin typeface="Arial" panose="020B0604020202020204" pitchFamily="34" charset="0"/>
                <a:cs typeface="Arial" panose="020B0604020202020204" pitchFamily="34" charset="0"/>
              </a:rPr>
              <a:t>FOS Molecular Data Science 2020 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C6A366-2F3D-4ECE-A40B-D3AF3787B133}"/>
              </a:ext>
            </a:extLst>
          </p:cNvPr>
          <p:cNvSpPr txBox="1"/>
          <p:nvPr/>
        </p:nvSpPr>
        <p:spPr>
          <a:xfrm>
            <a:off x="7151687" y="6183865"/>
            <a:ext cx="1774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bg2"/>
                </a:solidFill>
              </a:rPr>
              <a:t>Raz and Goeman</a:t>
            </a:r>
            <a:endParaRPr lang="nl-NL" sz="1800" dirty="0">
              <a:solidFill>
                <a:schemeClr val="bg2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A165494-1709-4265-8840-AA1CF6DD283B}"/>
              </a:ext>
            </a:extLst>
          </p:cNvPr>
          <p:cNvSpPr/>
          <p:nvPr/>
        </p:nvSpPr>
        <p:spPr bwMode="auto">
          <a:xfrm>
            <a:off x="4064000" y="1117600"/>
            <a:ext cx="2921000" cy="1498600"/>
          </a:xfrm>
          <a:prstGeom prst="rect">
            <a:avLst/>
          </a:prstGeom>
          <a:solidFill>
            <a:schemeClr val="bg1">
              <a:lumMod val="65000"/>
              <a:alpha val="46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1F89F14-10F2-4918-A13B-F89851DA1785}"/>
              </a:ext>
            </a:extLst>
          </p:cNvPr>
          <p:cNvSpPr/>
          <p:nvPr/>
        </p:nvSpPr>
        <p:spPr bwMode="auto">
          <a:xfrm>
            <a:off x="4305300" y="4784387"/>
            <a:ext cx="2832100" cy="1498600"/>
          </a:xfrm>
          <a:prstGeom prst="rect">
            <a:avLst/>
          </a:prstGeom>
          <a:solidFill>
            <a:schemeClr val="bg1">
              <a:lumMod val="65000"/>
              <a:alpha val="46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90F6DF7-9C6F-4EB9-8AA3-9B812DE37542}"/>
              </a:ext>
            </a:extLst>
          </p:cNvPr>
          <p:cNvSpPr txBox="1"/>
          <p:nvPr/>
        </p:nvSpPr>
        <p:spPr>
          <a:xfrm rot="2311854">
            <a:off x="6213670" y="3421676"/>
            <a:ext cx="21755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Small effect size</a:t>
            </a:r>
            <a:endParaRPr lang="nl-NL" sz="2000" b="1" dirty="0">
              <a:solidFill>
                <a:schemeClr val="accent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3DD445-A30A-45F2-9232-3E8C3F70A14F}"/>
              </a:ext>
            </a:extLst>
          </p:cNvPr>
          <p:cNvSpPr txBox="1"/>
          <p:nvPr/>
        </p:nvSpPr>
        <p:spPr>
          <a:xfrm rot="2311854">
            <a:off x="6543948" y="1341489"/>
            <a:ext cx="5421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NS</a:t>
            </a:r>
            <a:endParaRPr lang="nl-NL" sz="2000" b="1" dirty="0">
              <a:solidFill>
                <a:schemeClr val="accent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9503E80-AB69-487C-83C6-4E0F23938776}"/>
              </a:ext>
            </a:extLst>
          </p:cNvPr>
          <p:cNvSpPr txBox="1"/>
          <p:nvPr/>
        </p:nvSpPr>
        <p:spPr>
          <a:xfrm rot="2311854">
            <a:off x="6529662" y="4851151"/>
            <a:ext cx="5421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NS</a:t>
            </a:r>
            <a:endParaRPr lang="nl-NL" sz="2000" b="1" dirty="0">
              <a:solidFill>
                <a:schemeClr val="accent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FEDC4C1-DA73-4A20-9851-A7B9E3EAD98F}"/>
              </a:ext>
            </a:extLst>
          </p:cNvPr>
          <p:cNvSpPr txBox="1"/>
          <p:nvPr/>
        </p:nvSpPr>
        <p:spPr>
          <a:xfrm rot="20066835">
            <a:off x="347949" y="1538879"/>
            <a:ext cx="21755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Small effect size</a:t>
            </a:r>
            <a:endParaRPr lang="nl-NL" sz="2000" b="1" dirty="0">
              <a:solidFill>
                <a:schemeClr val="accent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88588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25400" y="0"/>
            <a:ext cx="850900" cy="8509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5" name="Picture 4" descr="plots figure copy.pdf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33000" contrast="-1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169" r="53394" b="30385"/>
          <a:stretch/>
        </p:blipFill>
        <p:spPr>
          <a:xfrm>
            <a:off x="1304925" y="748406"/>
            <a:ext cx="5791200" cy="574665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676400" y="228600"/>
            <a:ext cx="56250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err="1">
                <a:latin typeface="Arial" panose="020B0604020202020204" pitchFamily="34" charset="0"/>
                <a:cs typeface="Arial" panose="020B0604020202020204" pitchFamily="34" charset="0"/>
              </a:rPr>
              <a:t>Globaltest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analysis in Aging datasets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8863B4B-0C2E-234A-B066-52101EBB6C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pt-BR">
                <a:latin typeface="Arial" panose="020B0604020202020204" pitchFamily="34" charset="0"/>
                <a:cs typeface="Arial" panose="020B0604020202020204" pitchFamily="34" charset="0"/>
              </a:rPr>
              <a:t>FOS Molecular Data Science 2020 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C6A366-2F3D-4ECE-A40B-D3AF3787B133}"/>
              </a:ext>
            </a:extLst>
          </p:cNvPr>
          <p:cNvSpPr txBox="1"/>
          <p:nvPr/>
        </p:nvSpPr>
        <p:spPr>
          <a:xfrm>
            <a:off x="6705512" y="6467057"/>
            <a:ext cx="19511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Raz and Goeman</a:t>
            </a:r>
            <a:endParaRPr lang="nl-NL" sz="20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A165494-1709-4265-8840-AA1CF6DD283B}"/>
              </a:ext>
            </a:extLst>
          </p:cNvPr>
          <p:cNvSpPr/>
          <p:nvPr/>
        </p:nvSpPr>
        <p:spPr bwMode="auto">
          <a:xfrm>
            <a:off x="4064000" y="1117600"/>
            <a:ext cx="2921000" cy="1498600"/>
          </a:xfrm>
          <a:prstGeom prst="rect">
            <a:avLst/>
          </a:prstGeom>
          <a:solidFill>
            <a:schemeClr val="bg1">
              <a:lumMod val="65000"/>
              <a:alpha val="46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1F89F14-10F2-4918-A13B-F89851DA1785}"/>
              </a:ext>
            </a:extLst>
          </p:cNvPr>
          <p:cNvSpPr/>
          <p:nvPr/>
        </p:nvSpPr>
        <p:spPr bwMode="auto">
          <a:xfrm>
            <a:off x="4305300" y="4784387"/>
            <a:ext cx="2832100" cy="1498600"/>
          </a:xfrm>
          <a:prstGeom prst="rect">
            <a:avLst/>
          </a:prstGeom>
          <a:solidFill>
            <a:schemeClr val="bg1">
              <a:lumMod val="65000"/>
              <a:alpha val="46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90F6DF7-9C6F-4EB9-8AA3-9B812DE37542}"/>
              </a:ext>
            </a:extLst>
          </p:cNvPr>
          <p:cNvSpPr txBox="1"/>
          <p:nvPr/>
        </p:nvSpPr>
        <p:spPr>
          <a:xfrm rot="2311854">
            <a:off x="6651176" y="3865811"/>
            <a:ext cx="17844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Small effect size</a:t>
            </a:r>
            <a:endParaRPr lang="nl-NL" sz="1600" b="1" dirty="0">
              <a:solidFill>
                <a:schemeClr val="accent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3DD445-A30A-45F2-9232-3E8C3F70A14F}"/>
              </a:ext>
            </a:extLst>
          </p:cNvPr>
          <p:cNvSpPr txBox="1"/>
          <p:nvPr/>
        </p:nvSpPr>
        <p:spPr>
          <a:xfrm rot="2311854">
            <a:off x="6543948" y="1341489"/>
            <a:ext cx="5421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NS</a:t>
            </a:r>
            <a:endParaRPr lang="nl-NL" sz="2000" b="1" dirty="0">
              <a:solidFill>
                <a:schemeClr val="accent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9503E80-AB69-487C-83C6-4E0F23938776}"/>
              </a:ext>
            </a:extLst>
          </p:cNvPr>
          <p:cNvSpPr txBox="1"/>
          <p:nvPr/>
        </p:nvSpPr>
        <p:spPr>
          <a:xfrm rot="2311854">
            <a:off x="6079052" y="5026418"/>
            <a:ext cx="5421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NS</a:t>
            </a:r>
            <a:endParaRPr lang="nl-NL" sz="2000" b="1" dirty="0">
              <a:solidFill>
                <a:schemeClr val="accent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FEDC4C1-DA73-4A20-9851-A7B9E3EAD98F}"/>
              </a:ext>
            </a:extLst>
          </p:cNvPr>
          <p:cNvSpPr txBox="1"/>
          <p:nvPr/>
        </p:nvSpPr>
        <p:spPr>
          <a:xfrm rot="20066835">
            <a:off x="347949" y="1538879"/>
            <a:ext cx="21755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Small effect size</a:t>
            </a:r>
            <a:endParaRPr lang="nl-NL" sz="2000" b="1" dirty="0">
              <a:solidFill>
                <a:schemeClr val="accent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55D86A-07FC-48E5-A60C-9BE112ABC6D2}"/>
              </a:ext>
            </a:extLst>
          </p:cNvPr>
          <p:cNvSpPr txBox="1"/>
          <p:nvPr/>
        </p:nvSpPr>
        <p:spPr>
          <a:xfrm>
            <a:off x="4750949" y="2930615"/>
            <a:ext cx="31181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Heterogenic cell system</a:t>
            </a:r>
            <a:endParaRPr lang="nl-NL" sz="20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Arrow: Up-Down 14">
            <a:extLst>
              <a:ext uri="{FF2B5EF4-FFF2-40B4-BE49-F238E27FC236}">
                <a16:creationId xmlns:a16="http://schemas.microsoft.com/office/drawing/2014/main" id="{54DB0043-C67E-4152-9106-09A39A639409}"/>
              </a:ext>
            </a:extLst>
          </p:cNvPr>
          <p:cNvSpPr/>
          <p:nvPr/>
        </p:nvSpPr>
        <p:spPr bwMode="auto">
          <a:xfrm>
            <a:off x="2678627" y="3429001"/>
            <a:ext cx="709083" cy="2374640"/>
          </a:xfrm>
          <a:prstGeom prst="upDownArrow">
            <a:avLst/>
          </a:prstGeom>
          <a:solidFill>
            <a:srgbClr val="3333FF">
              <a:alpha val="74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090D408-CFFF-460F-A5B7-89976737E3A3}"/>
              </a:ext>
            </a:extLst>
          </p:cNvPr>
          <p:cNvSpPr txBox="1"/>
          <p:nvPr/>
        </p:nvSpPr>
        <p:spPr>
          <a:xfrm rot="2594213">
            <a:off x="6105283" y="5225765"/>
            <a:ext cx="2236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2FD00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Smooth muscles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84F20C8-378C-4FE1-86E9-8B609F394509}"/>
              </a:ext>
            </a:extLst>
          </p:cNvPr>
          <p:cNvSpPr txBox="1"/>
          <p:nvPr/>
        </p:nvSpPr>
        <p:spPr>
          <a:xfrm rot="19545343">
            <a:off x="124698" y="5063953"/>
            <a:ext cx="2249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3333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Skeletal muscles</a:t>
            </a:r>
          </a:p>
        </p:txBody>
      </p:sp>
    </p:spTree>
    <p:extLst>
      <p:ext uri="{BB962C8B-B14F-4D97-AF65-F5344CB8AC3E}">
        <p14:creationId xmlns:p14="http://schemas.microsoft.com/office/powerpoint/2010/main" val="38054713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25400" y="0"/>
            <a:ext cx="850900" cy="8509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5" name="Picture 4" descr="plots figure copy.pdf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33000" contrast="-1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169" r="53394" b="30385"/>
          <a:stretch/>
        </p:blipFill>
        <p:spPr>
          <a:xfrm>
            <a:off x="1304925" y="748406"/>
            <a:ext cx="5791200" cy="574665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676400" y="228600"/>
            <a:ext cx="56250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err="1">
                <a:latin typeface="Arial" panose="020B0604020202020204" pitchFamily="34" charset="0"/>
                <a:cs typeface="Arial" panose="020B0604020202020204" pitchFamily="34" charset="0"/>
              </a:rPr>
              <a:t>Globaltest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analysis in Aging datasets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8863B4B-0C2E-234A-B066-52101EBB6C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pt-BR">
                <a:latin typeface="Arial" panose="020B0604020202020204" pitchFamily="34" charset="0"/>
                <a:cs typeface="Arial" panose="020B0604020202020204" pitchFamily="34" charset="0"/>
              </a:rPr>
              <a:t>FOS Molecular Data Science 2020 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C6A366-2F3D-4ECE-A40B-D3AF3787B133}"/>
              </a:ext>
            </a:extLst>
          </p:cNvPr>
          <p:cNvSpPr txBox="1"/>
          <p:nvPr/>
        </p:nvSpPr>
        <p:spPr>
          <a:xfrm>
            <a:off x="6705512" y="6467057"/>
            <a:ext cx="19511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Raz and Goeman</a:t>
            </a:r>
            <a:endParaRPr lang="nl-NL" sz="20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A165494-1709-4265-8840-AA1CF6DD283B}"/>
              </a:ext>
            </a:extLst>
          </p:cNvPr>
          <p:cNvSpPr/>
          <p:nvPr/>
        </p:nvSpPr>
        <p:spPr bwMode="auto">
          <a:xfrm>
            <a:off x="4064000" y="1117600"/>
            <a:ext cx="2921000" cy="1498600"/>
          </a:xfrm>
          <a:prstGeom prst="rect">
            <a:avLst/>
          </a:prstGeom>
          <a:solidFill>
            <a:schemeClr val="bg1">
              <a:lumMod val="65000"/>
              <a:alpha val="46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1F89F14-10F2-4918-A13B-F89851DA1785}"/>
              </a:ext>
            </a:extLst>
          </p:cNvPr>
          <p:cNvSpPr/>
          <p:nvPr/>
        </p:nvSpPr>
        <p:spPr bwMode="auto">
          <a:xfrm>
            <a:off x="4305300" y="4784387"/>
            <a:ext cx="2832100" cy="1498600"/>
          </a:xfrm>
          <a:prstGeom prst="rect">
            <a:avLst/>
          </a:prstGeom>
          <a:solidFill>
            <a:schemeClr val="bg1">
              <a:lumMod val="65000"/>
              <a:alpha val="46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90F6DF7-9C6F-4EB9-8AA3-9B812DE37542}"/>
              </a:ext>
            </a:extLst>
          </p:cNvPr>
          <p:cNvSpPr txBox="1"/>
          <p:nvPr/>
        </p:nvSpPr>
        <p:spPr>
          <a:xfrm rot="2311854">
            <a:off x="6651176" y="3865811"/>
            <a:ext cx="17844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Small effect size</a:t>
            </a:r>
            <a:endParaRPr lang="nl-NL" sz="1600" b="1" dirty="0">
              <a:solidFill>
                <a:schemeClr val="accent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3DD445-A30A-45F2-9232-3E8C3F70A14F}"/>
              </a:ext>
            </a:extLst>
          </p:cNvPr>
          <p:cNvSpPr txBox="1"/>
          <p:nvPr/>
        </p:nvSpPr>
        <p:spPr>
          <a:xfrm rot="2311854">
            <a:off x="6543948" y="1341489"/>
            <a:ext cx="5421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NS</a:t>
            </a:r>
            <a:endParaRPr lang="nl-NL" sz="2000" b="1" dirty="0">
              <a:solidFill>
                <a:schemeClr val="accent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9503E80-AB69-487C-83C6-4E0F23938776}"/>
              </a:ext>
            </a:extLst>
          </p:cNvPr>
          <p:cNvSpPr txBox="1"/>
          <p:nvPr/>
        </p:nvSpPr>
        <p:spPr>
          <a:xfrm rot="2311854">
            <a:off x="6079052" y="5026418"/>
            <a:ext cx="5421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NS</a:t>
            </a:r>
            <a:endParaRPr lang="nl-NL" sz="2000" b="1" dirty="0">
              <a:solidFill>
                <a:schemeClr val="accent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FEDC4C1-DA73-4A20-9851-A7B9E3EAD98F}"/>
              </a:ext>
            </a:extLst>
          </p:cNvPr>
          <p:cNvSpPr txBox="1"/>
          <p:nvPr/>
        </p:nvSpPr>
        <p:spPr>
          <a:xfrm rot="20066835">
            <a:off x="347949" y="1538879"/>
            <a:ext cx="21755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Small effect size</a:t>
            </a:r>
            <a:endParaRPr lang="nl-NL" sz="2000" b="1" dirty="0">
              <a:solidFill>
                <a:schemeClr val="accent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55D86A-07FC-48E5-A60C-9BE112ABC6D2}"/>
              </a:ext>
            </a:extLst>
          </p:cNvPr>
          <p:cNvSpPr txBox="1"/>
          <p:nvPr/>
        </p:nvSpPr>
        <p:spPr>
          <a:xfrm>
            <a:off x="4750949" y="2930615"/>
            <a:ext cx="31181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Heterogenic cell system</a:t>
            </a:r>
            <a:endParaRPr lang="nl-NL" sz="20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Arrow: Up-Down 14">
            <a:extLst>
              <a:ext uri="{FF2B5EF4-FFF2-40B4-BE49-F238E27FC236}">
                <a16:creationId xmlns:a16="http://schemas.microsoft.com/office/drawing/2014/main" id="{54DB0043-C67E-4152-9106-09A39A639409}"/>
              </a:ext>
            </a:extLst>
          </p:cNvPr>
          <p:cNvSpPr/>
          <p:nvPr/>
        </p:nvSpPr>
        <p:spPr bwMode="auto">
          <a:xfrm>
            <a:off x="2678627" y="3429001"/>
            <a:ext cx="709083" cy="2374640"/>
          </a:xfrm>
          <a:prstGeom prst="upDownArrow">
            <a:avLst/>
          </a:prstGeom>
          <a:solidFill>
            <a:srgbClr val="3333FF">
              <a:alpha val="74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090D408-CFFF-460F-A5B7-89976737E3A3}"/>
              </a:ext>
            </a:extLst>
          </p:cNvPr>
          <p:cNvSpPr txBox="1"/>
          <p:nvPr/>
        </p:nvSpPr>
        <p:spPr>
          <a:xfrm rot="2594213">
            <a:off x="6105283" y="5225765"/>
            <a:ext cx="2236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2FD00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Smooth muscles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84F20C8-378C-4FE1-86E9-8B609F394509}"/>
              </a:ext>
            </a:extLst>
          </p:cNvPr>
          <p:cNvSpPr txBox="1"/>
          <p:nvPr/>
        </p:nvSpPr>
        <p:spPr>
          <a:xfrm rot="19545343">
            <a:off x="124698" y="5063953"/>
            <a:ext cx="2249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3333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Skeletal muscles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6166BC0-56A5-1C44-B20B-A9DD4D5C6858}"/>
              </a:ext>
            </a:extLst>
          </p:cNvPr>
          <p:cNvSpPr txBox="1"/>
          <p:nvPr/>
        </p:nvSpPr>
        <p:spPr>
          <a:xfrm>
            <a:off x="1835527" y="2858452"/>
            <a:ext cx="3920765" cy="707886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 tissue-specific molecular age-associated changes</a:t>
            </a:r>
          </a:p>
        </p:txBody>
      </p:sp>
    </p:spTree>
    <p:extLst>
      <p:ext uri="{BB962C8B-B14F-4D97-AF65-F5344CB8AC3E}">
        <p14:creationId xmlns:p14="http://schemas.microsoft.com/office/powerpoint/2010/main" val="559401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3908" y="71600"/>
            <a:ext cx="7772400" cy="692782"/>
          </a:xfrm>
        </p:spPr>
        <p:txBody>
          <a:bodyPr/>
          <a:lstStyle/>
          <a:p>
            <a:r>
              <a:rPr lang="en-US" sz="3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is a multifactorial process?</a:t>
            </a:r>
            <a:endParaRPr lang="en-US" sz="3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25400" y="0"/>
            <a:ext cx="850900" cy="8509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41918C44-8E82-4308-B2B8-7575F50B4802}"/>
              </a:ext>
            </a:extLst>
          </p:cNvPr>
          <p:cNvSpPr txBox="1"/>
          <p:nvPr/>
        </p:nvSpPr>
        <p:spPr>
          <a:xfrm>
            <a:off x="0" y="918081"/>
            <a:ext cx="7492757" cy="4985980"/>
          </a:xfrm>
          <a:prstGeom prst="rect">
            <a:avLst/>
          </a:prstGeom>
          <a:noFill/>
          <a:ln w="28575">
            <a:solidFill>
              <a:srgbClr val="3333FF"/>
            </a:solidFill>
          </a:ln>
        </p:spPr>
        <p:txBody>
          <a:bodyPr wrap="non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Spatial (RNA expression profiles)</a:t>
            </a:r>
          </a:p>
          <a:p>
            <a:r>
              <a:rPr lang="en-US" sz="2800" b="1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all tissues or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Tissue specific involvement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Temporal</a:t>
            </a:r>
          </a:p>
          <a:p>
            <a:r>
              <a:rPr lang="en-US" sz="2800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onset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- age-associated pattern</a:t>
            </a:r>
          </a:p>
          <a:p>
            <a:endParaRPr lang="en-US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Molecular</a:t>
            </a:r>
          </a:p>
          <a:p>
            <a:r>
              <a:rPr lang="en-US" sz="2800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Key regulators vs. multiple regulators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- Key cellular processes vs. multiple processes</a:t>
            </a:r>
          </a:p>
        </p:txBody>
      </p:sp>
      <p:sp>
        <p:nvSpPr>
          <p:cNvPr id="30" name="Footer Placeholder 2">
            <a:extLst>
              <a:ext uri="{FF2B5EF4-FFF2-40B4-BE49-F238E27FC236}">
                <a16:creationId xmlns:a16="http://schemas.microsoft.com/office/drawing/2014/main" id="{97EBA642-118E-ED40-BED4-E1B504FB00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304925" y="6553200"/>
            <a:ext cx="4708525" cy="304800"/>
          </a:xfrm>
        </p:spPr>
        <p:txBody>
          <a:bodyPr/>
          <a:lstStyle/>
          <a:p>
            <a:r>
              <a:rPr lang="pt-BR">
                <a:latin typeface="Arial" panose="020B0604020202020204" pitchFamily="34" charset="0"/>
                <a:cs typeface="Arial" panose="020B0604020202020204" pitchFamily="34" charset="0"/>
              </a:rPr>
              <a:t>FOS Molecular Data Science 2020 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FB560C7-9795-B045-927E-5FE0A33ED301}"/>
              </a:ext>
            </a:extLst>
          </p:cNvPr>
          <p:cNvSpPr/>
          <p:nvPr/>
        </p:nvSpPr>
        <p:spPr>
          <a:xfrm>
            <a:off x="6293540" y="5942960"/>
            <a:ext cx="2850460" cy="577850"/>
          </a:xfrm>
          <a:prstGeom prst="rect">
            <a:avLst/>
          </a:prstGeom>
          <a:ln w="38100">
            <a:solidFill>
              <a:srgbClr val="0BF911"/>
            </a:solidFill>
          </a:ln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Prediction models</a:t>
            </a:r>
          </a:p>
        </p:txBody>
      </p:sp>
      <p:sp>
        <p:nvSpPr>
          <p:cNvPr id="23" name="Left-up Arrow 22">
            <a:extLst>
              <a:ext uri="{FF2B5EF4-FFF2-40B4-BE49-F238E27FC236}">
                <a16:creationId xmlns:a16="http://schemas.microsoft.com/office/drawing/2014/main" id="{2C66F8DF-B7E7-3142-A6DA-2E3F53AAF5EF}"/>
              </a:ext>
            </a:extLst>
          </p:cNvPr>
          <p:cNvSpPr/>
          <p:nvPr/>
        </p:nvSpPr>
        <p:spPr bwMode="auto">
          <a:xfrm rot="10800000" flipH="1">
            <a:off x="7466840" y="2415120"/>
            <a:ext cx="822722" cy="3147935"/>
          </a:xfrm>
          <a:prstGeom prst="leftUpArrow">
            <a:avLst/>
          </a:prstGeom>
          <a:solidFill>
            <a:srgbClr val="0BF911"/>
          </a:solidFill>
          <a:ln w="28575" cap="flat" cmpd="sng" algn="ctr">
            <a:solidFill>
              <a:srgbClr val="3333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6953974-41AA-46F7-8956-1E0AC3C27957}"/>
              </a:ext>
            </a:extLst>
          </p:cNvPr>
          <p:cNvSpPr/>
          <p:nvPr/>
        </p:nvSpPr>
        <p:spPr bwMode="auto">
          <a:xfrm>
            <a:off x="51942" y="2688827"/>
            <a:ext cx="4520058" cy="1444487"/>
          </a:xfrm>
          <a:prstGeom prst="rect">
            <a:avLst/>
          </a:prstGeom>
          <a:noFill/>
          <a:ln w="76200" cap="flat" cmpd="sng" algn="ctr">
            <a:solidFill>
              <a:srgbClr val="2FD00A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290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25400" y="0"/>
            <a:ext cx="850900" cy="8509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90601" y="189229"/>
            <a:ext cx="7772400" cy="625137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Age-associated temporal changes: </a:t>
            </a:r>
            <a:b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which model is the best?</a:t>
            </a:r>
          </a:p>
        </p:txBody>
      </p:sp>
      <p:grpSp>
        <p:nvGrpSpPr>
          <p:cNvPr id="3" name="Group 229"/>
          <p:cNvGrpSpPr>
            <a:grpSpLocks/>
          </p:cNvGrpSpPr>
          <p:nvPr/>
        </p:nvGrpSpPr>
        <p:grpSpPr bwMode="auto">
          <a:xfrm>
            <a:off x="0" y="990600"/>
            <a:ext cx="8628561" cy="3429000"/>
            <a:chOff x="1285" y="245"/>
            <a:chExt cx="9236" cy="3670"/>
          </a:xfrm>
        </p:grpSpPr>
        <p:pic>
          <p:nvPicPr>
            <p:cNvPr id="180" name="Picture 29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68" y="325"/>
              <a:ext cx="4201" cy="3590"/>
            </a:xfrm>
            <a:prstGeom prst="rect">
              <a:avLst/>
            </a:prstGeom>
            <a:solidFill>
              <a:srgbClr val="FFFFFF"/>
            </a:solidFill>
          </p:spPr>
        </p:pic>
        <p:pic>
          <p:nvPicPr>
            <p:cNvPr id="181" name="Picture 30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26" y="315"/>
              <a:ext cx="4195" cy="3576"/>
            </a:xfrm>
            <a:prstGeom prst="rect">
              <a:avLst/>
            </a:prstGeom>
            <a:solidFill>
              <a:srgbClr val="FFFFFF"/>
            </a:solidFill>
          </p:spPr>
        </p:pic>
        <p:sp>
          <p:nvSpPr>
            <p:cNvPr id="6" name="Text Box 31"/>
            <p:cNvSpPr txBox="1">
              <a:spLocks noChangeArrowheads="1"/>
            </p:cNvSpPr>
            <p:nvPr/>
          </p:nvSpPr>
          <p:spPr bwMode="auto">
            <a:xfrm>
              <a:off x="1285" y="245"/>
              <a:ext cx="470" cy="3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ÇlÇr ñæí©" charset="0"/>
                  <a:cs typeface="Arial" panose="020B0604020202020204" pitchFamily="34" charset="0"/>
                </a:rPr>
                <a:t>A</a:t>
              </a: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1" y="4649653"/>
            <a:ext cx="3666328" cy="2286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77EFFFD-D129-49A9-B813-755E6B66B721}"/>
              </a:ext>
            </a:extLst>
          </p:cNvPr>
          <p:cNvSpPr txBox="1"/>
          <p:nvPr/>
        </p:nvSpPr>
        <p:spPr>
          <a:xfrm>
            <a:off x="5952329" y="4800600"/>
            <a:ext cx="28106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Regression models: </a:t>
            </a:r>
          </a:p>
          <a:p>
            <a:r>
              <a:rPr lang="en-US" sz="2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which to use in </a:t>
            </a:r>
          </a:p>
          <a:p>
            <a:r>
              <a:rPr lang="en-US" sz="2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aging studies?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2C9EB24-B261-4487-8879-ADB0B9B6754C}"/>
              </a:ext>
            </a:extLst>
          </p:cNvPr>
          <p:cNvSpPr txBox="1"/>
          <p:nvPr/>
        </p:nvSpPr>
        <p:spPr>
          <a:xfrm>
            <a:off x="7281861" y="6219687"/>
            <a:ext cx="25908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hangingPunct="0"/>
            <a:r>
              <a:rPr lang="en-US" altLang="en-US" sz="1400" dirty="0">
                <a:solidFill>
                  <a:srgbClr val="57575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PMID: 24524210</a:t>
            </a:r>
          </a:p>
          <a:p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327ACA6-06F3-6F44-BFD2-BE31129442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pt-BR">
                <a:latin typeface="Arial" panose="020B0604020202020204" pitchFamily="34" charset="0"/>
                <a:cs typeface="Arial" panose="020B0604020202020204" pitchFamily="34" charset="0"/>
              </a:rPr>
              <a:t>FOS Molecular Data Science 2020 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183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25400" y="0"/>
            <a:ext cx="850900" cy="8509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6" name="Title 4">
            <a:extLst>
              <a:ext uri="{FF2B5EF4-FFF2-40B4-BE49-F238E27FC236}">
                <a16:creationId xmlns:a16="http://schemas.microsoft.com/office/drawing/2014/main" id="{6B876679-7CEF-4C38-8BB0-C56AF560C79E}"/>
              </a:ext>
            </a:extLst>
          </p:cNvPr>
          <p:cNvSpPr txBox="1">
            <a:spLocks/>
          </p:cNvSpPr>
          <p:nvPr/>
        </p:nvSpPr>
        <p:spPr bwMode="auto">
          <a:xfrm>
            <a:off x="1028700" y="127000"/>
            <a:ext cx="7086600" cy="596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pPr algn="l"/>
            <a:r>
              <a:rPr lang="en-US" sz="2400" b="1" kern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Age-associated temporal changes</a:t>
            </a:r>
          </a:p>
          <a:p>
            <a:pPr algn="l"/>
            <a:r>
              <a:rPr lang="en-US" sz="2400" b="1" kern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bio-statistical approach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B80063-EBF7-4A5B-8DCA-9AE8993CE160}"/>
              </a:ext>
            </a:extLst>
          </p:cNvPr>
          <p:cNvSpPr txBox="1"/>
          <p:nvPr/>
        </p:nvSpPr>
        <p:spPr>
          <a:xfrm>
            <a:off x="7281861" y="6207780"/>
            <a:ext cx="25908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hangingPunct="0"/>
            <a:r>
              <a:rPr lang="en-US" altLang="en-US" sz="1400" dirty="0">
                <a:solidFill>
                  <a:srgbClr val="57575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PMID: 24524210</a:t>
            </a:r>
          </a:p>
          <a:p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C569420-1F81-3247-9EC4-25022A8A72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pt-BR">
                <a:latin typeface="Arial" panose="020B0604020202020204" pitchFamily="34" charset="0"/>
                <a:cs typeface="Arial" panose="020B0604020202020204" pitchFamily="34" charset="0"/>
              </a:rPr>
              <a:t>FOS Molecular Data Science 2020 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5C3118D6-45C3-EE46-82CD-57DF317D7A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6065" y="866098"/>
            <a:ext cx="4309024" cy="5991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5225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8010" y="172496"/>
            <a:ext cx="7772400" cy="678404"/>
          </a:xfrm>
        </p:spPr>
        <p:txBody>
          <a:bodyPr/>
          <a:lstStyle/>
          <a:p>
            <a:pPr algn="l"/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Definitions:</a:t>
            </a:r>
          </a:p>
        </p:txBody>
      </p:sp>
      <p:pic>
        <p:nvPicPr>
          <p:cNvPr id="15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25400" y="0"/>
            <a:ext cx="850900" cy="8509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57229CB-2B47-1043-AB00-8ABB16D3FD42}"/>
              </a:ext>
            </a:extLst>
          </p:cNvPr>
          <p:cNvSpPr/>
          <p:nvPr/>
        </p:nvSpPr>
        <p:spPr>
          <a:xfrm>
            <a:off x="400050" y="1817875"/>
            <a:ext cx="7772400" cy="28941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multifactorial process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Aging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Models: human, animals or cellular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E38C587-F2F8-F240-9405-B77B40595A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FOS Molecular Data Science 2020 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98736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25400" y="0"/>
            <a:ext cx="850900" cy="8509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6" name="Title 4">
            <a:extLst>
              <a:ext uri="{FF2B5EF4-FFF2-40B4-BE49-F238E27FC236}">
                <a16:creationId xmlns:a16="http://schemas.microsoft.com/office/drawing/2014/main" id="{6B876679-7CEF-4C38-8BB0-C56AF560C79E}"/>
              </a:ext>
            </a:extLst>
          </p:cNvPr>
          <p:cNvSpPr txBox="1">
            <a:spLocks/>
          </p:cNvSpPr>
          <p:nvPr/>
        </p:nvSpPr>
        <p:spPr bwMode="auto">
          <a:xfrm>
            <a:off x="1028700" y="127000"/>
            <a:ext cx="7086600" cy="596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pPr algn="l"/>
            <a:r>
              <a:rPr lang="en-US" sz="2400" b="1" kern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Age-associated temporal changes</a:t>
            </a:r>
          </a:p>
          <a:p>
            <a:pPr algn="l"/>
            <a:r>
              <a:rPr lang="en-US" sz="2400" b="1" kern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bio-statistical approach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B80063-EBF7-4A5B-8DCA-9AE8993CE160}"/>
              </a:ext>
            </a:extLst>
          </p:cNvPr>
          <p:cNvSpPr txBox="1"/>
          <p:nvPr/>
        </p:nvSpPr>
        <p:spPr>
          <a:xfrm>
            <a:off x="7281861" y="6207780"/>
            <a:ext cx="25908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hangingPunct="0"/>
            <a:r>
              <a:rPr lang="en-US" altLang="en-US" sz="1400" dirty="0">
                <a:solidFill>
                  <a:srgbClr val="57575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PMID: 24524210</a:t>
            </a:r>
          </a:p>
          <a:p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C569420-1F81-3247-9EC4-25022A8A72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pt-BR">
                <a:latin typeface="Arial" panose="020B0604020202020204" pitchFamily="34" charset="0"/>
                <a:cs typeface="Arial" panose="020B0604020202020204" pitchFamily="34" charset="0"/>
              </a:rPr>
              <a:t>FOS Molecular Data Science 2020 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5C3118D6-45C3-EE46-82CD-57DF317D7A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6065" y="866098"/>
            <a:ext cx="4309024" cy="599190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442A6BF-67AE-6040-A331-B3E04487E730}"/>
              </a:ext>
            </a:extLst>
          </p:cNvPr>
          <p:cNvSpPr txBox="1"/>
          <p:nvPr/>
        </p:nvSpPr>
        <p:spPr>
          <a:xfrm>
            <a:off x="5223235" y="2673120"/>
            <a:ext cx="3363553" cy="707886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 tissue specific progression</a:t>
            </a:r>
          </a:p>
        </p:txBody>
      </p:sp>
    </p:spTree>
    <p:extLst>
      <p:ext uri="{BB962C8B-B14F-4D97-AF65-F5344CB8AC3E}">
        <p14:creationId xmlns:p14="http://schemas.microsoft.com/office/powerpoint/2010/main" val="4239738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3908" y="71600"/>
            <a:ext cx="7772400" cy="692782"/>
          </a:xfrm>
        </p:spPr>
        <p:txBody>
          <a:bodyPr/>
          <a:lstStyle/>
          <a:p>
            <a:r>
              <a:rPr lang="en-US" sz="3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is a multifactorial process?</a:t>
            </a:r>
            <a:endParaRPr lang="en-US" sz="3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25400" y="0"/>
            <a:ext cx="850900" cy="8509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41918C44-8E82-4308-B2B8-7575F50B4802}"/>
              </a:ext>
            </a:extLst>
          </p:cNvPr>
          <p:cNvSpPr txBox="1"/>
          <p:nvPr/>
        </p:nvSpPr>
        <p:spPr>
          <a:xfrm>
            <a:off x="0" y="918081"/>
            <a:ext cx="7492757" cy="4985980"/>
          </a:xfrm>
          <a:prstGeom prst="rect">
            <a:avLst/>
          </a:prstGeom>
          <a:noFill/>
          <a:ln w="28575">
            <a:solidFill>
              <a:srgbClr val="3333FF"/>
            </a:solidFill>
          </a:ln>
        </p:spPr>
        <p:txBody>
          <a:bodyPr wrap="non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Spatial (RNA expression profiles)</a:t>
            </a:r>
          </a:p>
          <a:p>
            <a:r>
              <a:rPr lang="en-US" sz="2800" b="1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all tissues or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Tissue specific involvement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Temporal</a:t>
            </a:r>
          </a:p>
          <a:p>
            <a:r>
              <a:rPr lang="en-US" sz="2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Age of onset (??)</a:t>
            </a:r>
          </a:p>
          <a:p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- Tissue specific age-associated pattern</a:t>
            </a:r>
          </a:p>
          <a:p>
            <a:endParaRPr lang="en-US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Molecular</a:t>
            </a:r>
          </a:p>
          <a:p>
            <a:r>
              <a:rPr lang="en-US" sz="2800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Key regulators vs. multiple regulators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- Key cellular processes vs. multiple processes</a:t>
            </a:r>
          </a:p>
        </p:txBody>
      </p:sp>
      <p:sp>
        <p:nvSpPr>
          <p:cNvPr id="30" name="Footer Placeholder 2">
            <a:extLst>
              <a:ext uri="{FF2B5EF4-FFF2-40B4-BE49-F238E27FC236}">
                <a16:creationId xmlns:a16="http://schemas.microsoft.com/office/drawing/2014/main" id="{97EBA642-118E-ED40-BED4-E1B504FB00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304925" y="6553200"/>
            <a:ext cx="4708525" cy="304800"/>
          </a:xfrm>
        </p:spPr>
        <p:txBody>
          <a:bodyPr/>
          <a:lstStyle/>
          <a:p>
            <a:r>
              <a:rPr lang="pt-BR">
                <a:latin typeface="Arial" panose="020B0604020202020204" pitchFamily="34" charset="0"/>
                <a:cs typeface="Arial" panose="020B0604020202020204" pitchFamily="34" charset="0"/>
              </a:rPr>
              <a:t>FOS Molecular Data Science 2020 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FB560C7-9795-B045-927E-5FE0A33ED301}"/>
              </a:ext>
            </a:extLst>
          </p:cNvPr>
          <p:cNvSpPr/>
          <p:nvPr/>
        </p:nvSpPr>
        <p:spPr>
          <a:xfrm>
            <a:off x="6293540" y="5942960"/>
            <a:ext cx="2850460" cy="577850"/>
          </a:xfrm>
          <a:prstGeom prst="rect">
            <a:avLst/>
          </a:prstGeom>
          <a:ln w="38100">
            <a:solidFill>
              <a:srgbClr val="0BF911"/>
            </a:solidFill>
          </a:ln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Prediction models</a:t>
            </a:r>
          </a:p>
        </p:txBody>
      </p:sp>
      <p:sp>
        <p:nvSpPr>
          <p:cNvPr id="23" name="Left-up Arrow 22">
            <a:extLst>
              <a:ext uri="{FF2B5EF4-FFF2-40B4-BE49-F238E27FC236}">
                <a16:creationId xmlns:a16="http://schemas.microsoft.com/office/drawing/2014/main" id="{2C66F8DF-B7E7-3142-A6DA-2E3F53AAF5EF}"/>
              </a:ext>
            </a:extLst>
          </p:cNvPr>
          <p:cNvSpPr/>
          <p:nvPr/>
        </p:nvSpPr>
        <p:spPr bwMode="auto">
          <a:xfrm rot="10800000" flipH="1">
            <a:off x="7466840" y="2415120"/>
            <a:ext cx="822722" cy="3147935"/>
          </a:xfrm>
          <a:prstGeom prst="leftUpArrow">
            <a:avLst/>
          </a:prstGeom>
          <a:solidFill>
            <a:srgbClr val="0BF911"/>
          </a:solidFill>
          <a:ln w="28575" cap="flat" cmpd="sng" algn="ctr">
            <a:solidFill>
              <a:srgbClr val="3333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6953974-41AA-46F7-8956-1E0AC3C27957}"/>
              </a:ext>
            </a:extLst>
          </p:cNvPr>
          <p:cNvSpPr/>
          <p:nvPr/>
        </p:nvSpPr>
        <p:spPr bwMode="auto">
          <a:xfrm>
            <a:off x="51941" y="4459574"/>
            <a:ext cx="7414897" cy="1444487"/>
          </a:xfrm>
          <a:prstGeom prst="rect">
            <a:avLst/>
          </a:prstGeom>
          <a:noFill/>
          <a:ln w="76200" cap="flat" cmpd="sng" algn="ctr">
            <a:solidFill>
              <a:srgbClr val="2FD00A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989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553661"/>
            <a:ext cx="7772400" cy="1175252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br>
              <a:rPr lang="en-US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20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Key regulators vs. multiple regulators</a:t>
            </a:r>
            <a:br>
              <a:rPr lang="en-US" sz="20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20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0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Key cellular processes vs. multiple processes</a:t>
            </a:r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62000" cy="7620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49897A-7F1D-4E49-BD14-20F18241C96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317625" y="6553200"/>
            <a:ext cx="4708525" cy="304800"/>
          </a:xfrm>
        </p:spPr>
        <p:txBody>
          <a:bodyPr/>
          <a:lstStyle/>
          <a:p>
            <a:r>
              <a:rPr lang="pt-BR">
                <a:latin typeface="Arial" panose="020B0604020202020204" pitchFamily="34" charset="0"/>
                <a:cs typeface="Arial" panose="020B0604020202020204" pitchFamily="34" charset="0"/>
              </a:rPr>
              <a:t>FOS Molecular Data Science 2020 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50A224AF-7A68-4E1D-9D53-8D48371A941D}"/>
              </a:ext>
            </a:extLst>
          </p:cNvPr>
          <p:cNvSpPr txBox="1">
            <a:spLocks/>
          </p:cNvSpPr>
          <p:nvPr/>
        </p:nvSpPr>
        <p:spPr bwMode="auto">
          <a:xfrm>
            <a:off x="760144" y="5166037"/>
            <a:ext cx="54292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+mn-cs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+mn-cs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+mn-cs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+mn-cs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+mn-cs"/>
              </a:defRPr>
            </a:lvl9pPr>
          </a:lstStyle>
          <a:p>
            <a:fld id="{5306AC46-015F-6E44-B83A-36E79AEF5356}" type="slidenum">
              <a:rPr lang="en-GB" smtClean="0"/>
              <a:pPr/>
              <a:t>33</a:t>
            </a:fld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71D29E-5204-6844-8EF1-2E258C300247}"/>
              </a:ext>
            </a:extLst>
          </p:cNvPr>
          <p:cNvSpPr txBox="1"/>
          <p:nvPr/>
        </p:nvSpPr>
        <p:spPr>
          <a:xfrm>
            <a:off x="1303069" y="103165"/>
            <a:ext cx="3821880" cy="6588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Molecular examples: </a:t>
            </a:r>
          </a:p>
        </p:txBody>
      </p:sp>
    </p:spTree>
    <p:extLst>
      <p:ext uri="{BB962C8B-B14F-4D97-AF65-F5344CB8AC3E}">
        <p14:creationId xmlns:p14="http://schemas.microsoft.com/office/powerpoint/2010/main" val="1194549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0" name="TextBox 1"/>
          <p:cNvSpPr txBox="1">
            <a:spLocks noChangeArrowheads="1"/>
          </p:cNvSpPr>
          <p:nvPr/>
        </p:nvSpPr>
        <p:spPr bwMode="auto">
          <a:xfrm>
            <a:off x="3314700" y="279400"/>
            <a:ext cx="184731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341" name="TextBox 2"/>
          <p:cNvSpPr txBox="1">
            <a:spLocks noChangeArrowheads="1"/>
          </p:cNvSpPr>
          <p:nvPr/>
        </p:nvSpPr>
        <p:spPr bwMode="auto">
          <a:xfrm>
            <a:off x="50800" y="482600"/>
            <a:ext cx="184731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25400" y="0"/>
            <a:ext cx="850900" cy="8509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957513" y="180113"/>
            <a:ext cx="45768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Aging – model organisms</a:t>
            </a:r>
          </a:p>
        </p:txBody>
      </p:sp>
      <p:sp>
        <p:nvSpPr>
          <p:cNvPr id="54" name="Action Button: End 53">
            <a:hlinkClick r:id="" action="ppaction://hlinkshowjump?jump=lastslide" highlightClick="1"/>
          </p:cNvPr>
          <p:cNvSpPr/>
          <p:nvPr/>
        </p:nvSpPr>
        <p:spPr bwMode="auto">
          <a:xfrm>
            <a:off x="7826634" y="5954270"/>
            <a:ext cx="457200" cy="228600"/>
          </a:xfrm>
          <a:prstGeom prst="actionButtonEnd">
            <a:avLst/>
          </a:prstGeom>
          <a:solidFill>
            <a:schemeClr val="tx1">
              <a:lumMod val="65000"/>
            </a:schemeClr>
          </a:solidFill>
          <a:ln w="9525" cap="flat" cmpd="sng" algn="ctr">
            <a:solidFill>
              <a:srgbClr val="3333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accent6"/>
              </a:solidFill>
              <a:effectLst/>
              <a:latin typeface="Arial" panose="020B0604020202020204" pitchFamily="34" charset="0"/>
              <a:ea typeface="ＭＳ Ｐゴシック" charset="-128"/>
              <a:cs typeface="Arial" panose="020B0604020202020204" pitchFamily="34" charset="0"/>
            </a:endParaRPr>
          </a:p>
        </p:txBody>
      </p:sp>
      <p:sp>
        <p:nvSpPr>
          <p:cNvPr id="55" name="Action Button: Custom 54">
            <a:hlinkClick r:id="" action="ppaction://noaction" highlightClick="1"/>
          </p:cNvPr>
          <p:cNvSpPr/>
          <p:nvPr/>
        </p:nvSpPr>
        <p:spPr bwMode="auto">
          <a:xfrm>
            <a:off x="435234" y="5954270"/>
            <a:ext cx="381000" cy="228600"/>
          </a:xfrm>
          <a:prstGeom prst="actionButtonBlank">
            <a:avLst/>
          </a:prstGeom>
          <a:solidFill>
            <a:schemeClr val="tx1">
              <a:lumMod val="65000"/>
            </a:schemeClr>
          </a:solidFill>
          <a:ln w="9525" cap="flat" cmpd="sng" algn="ctr">
            <a:solidFill>
              <a:srgbClr val="3333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accent6"/>
              </a:solidFill>
              <a:effectLst/>
              <a:latin typeface="Arial" panose="020B0604020202020204" pitchFamily="34" charset="0"/>
              <a:ea typeface="ＭＳ Ｐゴシック" charset="-128"/>
              <a:cs typeface="Arial" panose="020B0604020202020204" pitchFamily="34" charset="0"/>
            </a:endParaRPr>
          </a:p>
        </p:txBody>
      </p:sp>
      <p:cxnSp>
        <p:nvCxnSpPr>
          <p:cNvPr id="57" name="Straight Connector 56"/>
          <p:cNvCxnSpPr/>
          <p:nvPr/>
        </p:nvCxnSpPr>
        <p:spPr bwMode="auto">
          <a:xfrm flipH="1">
            <a:off x="816234" y="6079240"/>
            <a:ext cx="7010400" cy="0"/>
          </a:xfrm>
          <a:prstGeom prst="line">
            <a:avLst/>
          </a:prstGeom>
          <a:solidFill>
            <a:schemeClr val="tx1">
              <a:lumMod val="65000"/>
            </a:schemeClr>
          </a:solidFill>
          <a:ln w="9525" cap="flat" cmpd="sng" algn="ctr">
            <a:solidFill>
              <a:srgbClr val="3333FF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17" name="Rectangle 16"/>
          <p:cNvSpPr/>
          <p:nvPr/>
        </p:nvSpPr>
        <p:spPr>
          <a:xfrm>
            <a:off x="6750243" y="5272772"/>
            <a:ext cx="2272353" cy="584775"/>
          </a:xfrm>
          <a:prstGeom prst="rect">
            <a:avLst/>
          </a:prstGeom>
          <a:noFill/>
          <a:ln w="38100">
            <a:solidFill>
              <a:srgbClr val="3333FF"/>
            </a:solidFill>
          </a:ln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Time scale</a:t>
            </a:r>
            <a:endParaRPr lang="en-US" sz="3200" dirty="0">
              <a:solidFill>
                <a:schemeClr val="accent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261638" y="2057400"/>
            <a:ext cx="766235" cy="8720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350000"/>
              </a:lnSpc>
            </a:pPr>
            <a:r>
              <a:rPr lang="en-US" sz="18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Years</a:t>
            </a:r>
          </a:p>
        </p:txBody>
      </p:sp>
      <p:cxnSp>
        <p:nvCxnSpPr>
          <p:cNvPr id="14" name="Straight Connector 13"/>
          <p:cNvCxnSpPr/>
          <p:nvPr/>
        </p:nvCxnSpPr>
        <p:spPr bwMode="auto">
          <a:xfrm flipH="1">
            <a:off x="966508" y="2986683"/>
            <a:ext cx="64008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/>
          <a:srcRect l="10489" r="39512" b="5682"/>
          <a:stretch/>
        </p:blipFill>
        <p:spPr>
          <a:xfrm>
            <a:off x="5846115" y="1541660"/>
            <a:ext cx="1469085" cy="1705373"/>
          </a:xfrm>
          <a:prstGeom prst="rect">
            <a:avLst/>
          </a:prstGeom>
        </p:spPr>
      </p:pic>
      <p:sp>
        <p:nvSpPr>
          <p:cNvPr id="14361" name="Rectangle 14360"/>
          <p:cNvSpPr/>
          <p:nvPr/>
        </p:nvSpPr>
        <p:spPr>
          <a:xfrm>
            <a:off x="152400" y="1371600"/>
            <a:ext cx="928459" cy="107978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450000"/>
              </a:lnSpc>
            </a:pPr>
            <a:r>
              <a:rPr lang="en-US" sz="18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Human</a:t>
            </a:r>
          </a:p>
        </p:txBody>
      </p:sp>
      <p:pic>
        <p:nvPicPr>
          <p:cNvPr id="14359" name="Picture 14358"/>
          <p:cNvPicPr>
            <a:picLocks noChangeAspect="1"/>
          </p:cNvPicPr>
          <p:nvPr/>
        </p:nvPicPr>
        <p:blipFill rotWithShape="1">
          <a:blip r:embed="rId4"/>
          <a:srcRect l="17323" r="10237" b="-591"/>
          <a:stretch/>
        </p:blipFill>
        <p:spPr>
          <a:xfrm>
            <a:off x="1025728" y="2052971"/>
            <a:ext cx="1022275" cy="94449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77514" y="3625939"/>
            <a:ext cx="748923" cy="10797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450000"/>
              </a:lnSpc>
            </a:pPr>
            <a:r>
              <a:rPr lang="en-US" sz="18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worm</a:t>
            </a:r>
          </a:p>
        </p:txBody>
      </p:sp>
      <p:cxnSp>
        <p:nvCxnSpPr>
          <p:cNvPr id="21" name="Straight Connector 20"/>
          <p:cNvCxnSpPr/>
          <p:nvPr/>
        </p:nvCxnSpPr>
        <p:spPr bwMode="auto">
          <a:xfrm flipH="1">
            <a:off x="957513" y="4114800"/>
            <a:ext cx="64008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22" name="Straight Connector 21"/>
          <p:cNvCxnSpPr/>
          <p:nvPr/>
        </p:nvCxnSpPr>
        <p:spPr bwMode="auto">
          <a:xfrm flipH="1">
            <a:off x="881313" y="5029200"/>
            <a:ext cx="64008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14362" name="Rectangle 14361"/>
          <p:cNvSpPr/>
          <p:nvPr/>
        </p:nvSpPr>
        <p:spPr>
          <a:xfrm>
            <a:off x="254777" y="3538131"/>
            <a:ext cx="877163" cy="2487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50000"/>
              </a:lnSpc>
            </a:pPr>
            <a:r>
              <a:rPr lang="en-US" sz="18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mouse</a:t>
            </a:r>
          </a:p>
        </p:txBody>
      </p:sp>
      <p:sp>
        <p:nvSpPr>
          <p:cNvPr id="14363" name="Rectangle 14362"/>
          <p:cNvSpPr/>
          <p:nvPr/>
        </p:nvSpPr>
        <p:spPr>
          <a:xfrm>
            <a:off x="7315200" y="3225889"/>
            <a:ext cx="941283" cy="8720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350000"/>
              </a:lnSpc>
            </a:pPr>
            <a:r>
              <a:rPr lang="en-US" sz="18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Months</a:t>
            </a:r>
          </a:p>
        </p:txBody>
      </p:sp>
      <p:sp>
        <p:nvSpPr>
          <p:cNvPr id="14364" name="Rectangle 14363"/>
          <p:cNvSpPr/>
          <p:nvPr/>
        </p:nvSpPr>
        <p:spPr>
          <a:xfrm>
            <a:off x="7338441" y="4106784"/>
            <a:ext cx="710451" cy="8720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350000"/>
              </a:lnSpc>
            </a:pPr>
            <a:r>
              <a:rPr lang="en-US" sz="18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Days</a:t>
            </a:r>
          </a:p>
        </p:txBody>
      </p:sp>
      <p:pic>
        <p:nvPicPr>
          <p:cNvPr id="14365" name="Picture 14364"/>
          <p:cNvPicPr>
            <a:picLocks noChangeAspect="1"/>
          </p:cNvPicPr>
          <p:nvPr/>
        </p:nvPicPr>
        <p:blipFill rotWithShape="1">
          <a:blip r:embed="rId5"/>
          <a:srcRect l="26761" r="13238" b="7246"/>
          <a:stretch/>
        </p:blipFill>
        <p:spPr>
          <a:xfrm>
            <a:off x="1141814" y="3414186"/>
            <a:ext cx="1026914" cy="952500"/>
          </a:xfrm>
          <a:prstGeom prst="rect">
            <a:avLst/>
          </a:prstGeom>
        </p:spPr>
      </p:pic>
      <p:pic>
        <p:nvPicPr>
          <p:cNvPr id="14366" name="Picture 14365"/>
          <p:cNvPicPr>
            <a:picLocks noChangeAspect="1"/>
          </p:cNvPicPr>
          <p:nvPr/>
        </p:nvPicPr>
        <p:blipFill rotWithShape="1">
          <a:blip r:embed="rId6"/>
          <a:srcRect l="17188" t="18750" r="30858" b="19271"/>
          <a:stretch/>
        </p:blipFill>
        <p:spPr>
          <a:xfrm>
            <a:off x="6334658" y="3520173"/>
            <a:ext cx="936812" cy="838200"/>
          </a:xfrm>
          <a:prstGeom prst="rect">
            <a:avLst/>
          </a:prstGeom>
        </p:spPr>
      </p:pic>
      <p:pic>
        <p:nvPicPr>
          <p:cNvPr id="14367" name="Picture 1436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5728" y="4491656"/>
            <a:ext cx="1143000" cy="750996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2943" y="4599260"/>
            <a:ext cx="567379" cy="57214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846115" y="1060300"/>
            <a:ext cx="13115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adulthood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9DC5A89-FA9B-CA4C-92F2-F4708CAD1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 sz="110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FOS Molecular Data Science 2020 </a:t>
            </a:r>
            <a:endParaRPr lang="en-GB" sz="1100">
              <a:solidFill>
                <a:schemeClr val="accent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292CB33-63B9-4070-9FF3-202FE38926A4}"/>
              </a:ext>
            </a:extLst>
          </p:cNvPr>
          <p:cNvSpPr/>
          <p:nvPr/>
        </p:nvSpPr>
        <p:spPr>
          <a:xfrm>
            <a:off x="2386548" y="6092029"/>
            <a:ext cx="436369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choice of the model system</a:t>
            </a:r>
          </a:p>
        </p:txBody>
      </p:sp>
    </p:spTree>
    <p:extLst>
      <p:ext uri="{BB962C8B-B14F-4D97-AF65-F5344CB8AC3E}">
        <p14:creationId xmlns:p14="http://schemas.microsoft.com/office/powerpoint/2010/main" val="1906120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774F81-F681-0141-AA84-83A7446831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FOS Molecular Data Science 2020 </a:t>
            </a:r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3F55DD-1615-6E4E-9E04-4EE11E9D93C4}"/>
              </a:ext>
            </a:extLst>
          </p:cNvPr>
          <p:cNvSpPr txBox="1"/>
          <p:nvPr/>
        </p:nvSpPr>
        <p:spPr>
          <a:xfrm>
            <a:off x="457201" y="192385"/>
            <a:ext cx="33299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+mn-lt"/>
              </a:rPr>
              <a:t>Which model to choose?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103838-4AFE-B64C-B71F-74E0573E172A}"/>
              </a:ext>
            </a:extLst>
          </p:cNvPr>
          <p:cNvSpPr txBox="1"/>
          <p:nvPr/>
        </p:nvSpPr>
        <p:spPr>
          <a:xfrm>
            <a:off x="457201" y="928433"/>
            <a:ext cx="7772400" cy="3046988"/>
          </a:xfrm>
          <a:prstGeom prst="rect">
            <a:avLst/>
          </a:prstGeom>
          <a:noFill/>
          <a:ln w="15875">
            <a:solidFill>
              <a:srgbClr val="3333FF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+mj-lt"/>
              </a:rPr>
              <a:t>Every group gets a different an aging-related assignment:</a:t>
            </a:r>
          </a:p>
          <a:p>
            <a:endParaRPr lang="en-US" dirty="0">
              <a:solidFill>
                <a:schemeClr val="bg2"/>
              </a:solidFill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  <a:latin typeface="+mj-lt"/>
              </a:rPr>
              <a:t>Describe the ageing-associated condition (problem): consider tissue specificity, age of onset, progression.</a:t>
            </a:r>
          </a:p>
          <a:p>
            <a:r>
              <a:rPr lang="en-US" dirty="0">
                <a:solidFill>
                  <a:schemeClr val="bg2"/>
                </a:solidFill>
                <a:latin typeface="+mj-lt"/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  <a:latin typeface="+mj-lt"/>
              </a:rPr>
              <a:t>Discuss potential models for the condition and the tools to develop  potential option(s) to study it in order to develop therapy.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478191-1C9C-D942-B22A-6298EF37EB96}"/>
              </a:ext>
            </a:extLst>
          </p:cNvPr>
          <p:cNvSpPr txBox="1"/>
          <p:nvPr/>
        </p:nvSpPr>
        <p:spPr>
          <a:xfrm>
            <a:off x="114178" y="5032121"/>
            <a:ext cx="8899680" cy="461665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+mj-lt"/>
              </a:rPr>
              <a:t>Aim: to find the fastest and least expensive path to develop a therapy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7FA2F0-FF85-DC4A-8857-1F716C9F495E}"/>
              </a:ext>
            </a:extLst>
          </p:cNvPr>
          <p:cNvSpPr txBox="1"/>
          <p:nvPr/>
        </p:nvSpPr>
        <p:spPr>
          <a:xfrm>
            <a:off x="628650" y="5900738"/>
            <a:ext cx="3162212" cy="461665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+mj-lt"/>
              </a:rPr>
              <a:t>Aid: Attached literature </a:t>
            </a:r>
          </a:p>
        </p:txBody>
      </p:sp>
    </p:spTree>
    <p:extLst>
      <p:ext uri="{BB962C8B-B14F-4D97-AF65-F5344CB8AC3E}">
        <p14:creationId xmlns:p14="http://schemas.microsoft.com/office/powerpoint/2010/main" val="122019928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B03A15-4747-F348-82A5-65FD82D3EB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FOS Molecular Data Science 2020 </a:t>
            </a:r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C81B4A-EF8A-7543-A34A-BD9308F3181E}"/>
              </a:ext>
            </a:extLst>
          </p:cNvPr>
          <p:cNvSpPr txBox="1"/>
          <p:nvPr/>
        </p:nvSpPr>
        <p:spPr>
          <a:xfrm>
            <a:off x="228600" y="1376363"/>
            <a:ext cx="798671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  <a:latin typeface="+mn-lt"/>
              </a:rPr>
              <a:t>Sarcopenia :reduced muscle function: muscle weakness and atrophy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  <a:latin typeface="+mn-lt"/>
              </a:rPr>
              <a:t>Dementia: reduced cognitive capacity with age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2"/>
                </a:solidFill>
                <a:latin typeface="+mn-lt"/>
              </a:rPr>
              <a:t>Autoimmune disorders: reduced ability to distinguish self from nonself (identification of foreign antigens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2"/>
                </a:solidFill>
                <a:latin typeface="+mn-lt"/>
              </a:rPr>
              <a:t>Arthrosis: Degeneration of connective tissues</a:t>
            </a:r>
            <a:endParaRPr lang="en-US" dirty="0">
              <a:solidFill>
                <a:schemeClr val="bg2"/>
              </a:solidFill>
              <a:latin typeface="+mn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665AF2-DF52-EA48-9858-10DA4C5B83FC}"/>
              </a:ext>
            </a:extLst>
          </p:cNvPr>
          <p:cNvSpPr txBox="1"/>
          <p:nvPr/>
        </p:nvSpPr>
        <p:spPr>
          <a:xfrm>
            <a:off x="488898" y="285750"/>
            <a:ext cx="164019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+mj-lt"/>
              </a:rPr>
              <a:t>Conditions:</a:t>
            </a:r>
          </a:p>
          <a:p>
            <a:endParaRPr lang="en-US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192595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B03A15-4747-F348-82A5-65FD82D3EB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FOS Molecular Data Science 2020 </a:t>
            </a:r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C81B4A-EF8A-7543-A34A-BD9308F3181E}"/>
              </a:ext>
            </a:extLst>
          </p:cNvPr>
          <p:cNvSpPr txBox="1"/>
          <p:nvPr/>
        </p:nvSpPr>
        <p:spPr>
          <a:xfrm>
            <a:off x="228600" y="1376363"/>
            <a:ext cx="7986713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/>
                </a:solidFill>
                <a:latin typeface="+mj-lt"/>
              </a:rPr>
              <a:t>Sarcopenia :reduced muscle function: muscle weakness and atrophy </a:t>
            </a:r>
          </a:p>
          <a:p>
            <a:r>
              <a:rPr lang="en-GB" sz="2000" dirty="0">
                <a:latin typeface="+mj-lt"/>
              </a:rPr>
              <a:t> </a:t>
            </a:r>
            <a:r>
              <a:rPr lang="en-GB" sz="2000" dirty="0">
                <a:latin typeface="+mj-lt"/>
                <a:hlinkClick r:id="rId2"/>
              </a:rPr>
              <a:t>10.1016/j.ijcard.2017.03.152</a:t>
            </a:r>
            <a:endParaRPr lang="en-GB" sz="2000" dirty="0">
              <a:latin typeface="+mj-lt"/>
            </a:endParaRPr>
          </a:p>
          <a:p>
            <a:r>
              <a:rPr lang="en-US" sz="2000" dirty="0">
                <a:solidFill>
                  <a:schemeClr val="bg2"/>
                </a:solidFill>
                <a:latin typeface="+mj-lt"/>
                <a:hlinkClick r:id="rId3"/>
              </a:rPr>
              <a:t>https://www.sciencedirect.com/science/article/pii/S0142961215002483</a:t>
            </a:r>
            <a:endParaRPr lang="en-US" sz="2000" dirty="0">
              <a:solidFill>
                <a:schemeClr val="bg2"/>
              </a:solidFill>
              <a:latin typeface="+mj-lt"/>
            </a:endParaRPr>
          </a:p>
          <a:p>
            <a:endParaRPr lang="en-US" sz="2000" dirty="0">
              <a:solidFill>
                <a:schemeClr val="bg2"/>
              </a:solidFill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/>
                </a:solidFill>
                <a:latin typeface="+mj-lt"/>
              </a:rPr>
              <a:t>Dementia: reduced cognitive capacity with age</a:t>
            </a:r>
          </a:p>
          <a:p>
            <a:r>
              <a:rPr lang="en-GB" sz="2000" dirty="0">
                <a:latin typeface="+mj-lt"/>
                <a:hlinkClick r:id="rId4" tooltip="Persistent link using digital object identifier"/>
              </a:rPr>
              <a:t>https://doi.org/10.1016/j.neubiorev.2020.02.012</a:t>
            </a:r>
            <a:br>
              <a:rPr lang="en-GB" sz="2000" dirty="0">
                <a:latin typeface="+mj-lt"/>
              </a:rPr>
            </a:br>
            <a:r>
              <a:rPr lang="en-GB" sz="2000" dirty="0">
                <a:latin typeface="+mj-lt"/>
                <a:hlinkClick r:id="rId5"/>
              </a:rPr>
              <a:t>10.1016/j.brainres.2019.146427</a:t>
            </a:r>
            <a:endParaRPr lang="en-GB" sz="2000" dirty="0">
              <a:latin typeface="+mj-lt"/>
            </a:endParaRPr>
          </a:p>
          <a:p>
            <a:endParaRPr lang="en-US" sz="2000" dirty="0">
              <a:solidFill>
                <a:schemeClr val="bg2"/>
              </a:solidFill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accent6"/>
                </a:solidFill>
                <a:latin typeface="+mj-lt"/>
              </a:rPr>
              <a:t>Autoimmune (blistering) </a:t>
            </a:r>
            <a:r>
              <a:rPr lang="en-GB" sz="2000" dirty="0">
                <a:solidFill>
                  <a:schemeClr val="bg2"/>
                </a:solidFill>
                <a:latin typeface="+mj-lt"/>
              </a:rPr>
              <a:t>disorders: reduced ability to distinguish self from nonself (identification of foreign antigens</a:t>
            </a:r>
          </a:p>
          <a:p>
            <a:r>
              <a:rPr lang="en-GB" sz="2000" dirty="0">
                <a:solidFill>
                  <a:schemeClr val="bg2"/>
                </a:solidFill>
                <a:latin typeface="+mj-lt"/>
                <a:hlinkClick r:id="rId6"/>
              </a:rPr>
              <a:t>https://onlinelibrary.wiley.com/doi/full/10.1111/exd.13415</a:t>
            </a:r>
            <a:endParaRPr lang="en-GB" sz="2000" dirty="0">
              <a:solidFill>
                <a:schemeClr val="bg2"/>
              </a:solidFill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000" dirty="0">
              <a:solidFill>
                <a:schemeClr val="bg2"/>
              </a:solidFill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2"/>
                </a:solidFill>
                <a:latin typeface="+mj-lt"/>
              </a:rPr>
              <a:t>Arthrosis: Degeneration of connective tissues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/>
                </a:solidFill>
                <a:latin typeface="+mj-lt"/>
                <a:hlinkClick r:id="rId7"/>
              </a:rPr>
              <a:t>https://www.sciencedirect.com/science/article/abs/pii/S0014299915002642</a:t>
            </a:r>
            <a:endParaRPr lang="en-US" sz="2000" dirty="0">
              <a:solidFill>
                <a:schemeClr val="bg2"/>
              </a:solidFill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2"/>
              </a:solidFill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665AF2-DF52-EA48-9858-10DA4C5B83FC}"/>
              </a:ext>
            </a:extLst>
          </p:cNvPr>
          <p:cNvSpPr txBox="1"/>
          <p:nvPr/>
        </p:nvSpPr>
        <p:spPr>
          <a:xfrm>
            <a:off x="488898" y="285750"/>
            <a:ext cx="14646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+mj-lt"/>
              </a:rPr>
              <a:t>literature:</a:t>
            </a:r>
          </a:p>
          <a:p>
            <a:endParaRPr lang="en-US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585215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3908" y="71600"/>
            <a:ext cx="7772400" cy="692782"/>
          </a:xfrm>
        </p:spPr>
        <p:txBody>
          <a:bodyPr/>
          <a:lstStyle/>
          <a:p>
            <a:r>
              <a:rPr lang="en-US" sz="3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is a multifactorial process?</a:t>
            </a:r>
            <a:endParaRPr lang="en-US" sz="3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25400" y="0"/>
            <a:ext cx="850900" cy="8509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30" name="Footer Placeholder 2">
            <a:extLst>
              <a:ext uri="{FF2B5EF4-FFF2-40B4-BE49-F238E27FC236}">
                <a16:creationId xmlns:a16="http://schemas.microsoft.com/office/drawing/2014/main" id="{97EBA642-118E-ED40-BED4-E1B504FB00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304925" y="6553200"/>
            <a:ext cx="4708525" cy="304800"/>
          </a:xfrm>
        </p:spPr>
        <p:txBody>
          <a:bodyPr/>
          <a:lstStyle/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FOS Molecular Data Science 2020 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23486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3908" y="71600"/>
            <a:ext cx="7772400" cy="692782"/>
          </a:xfrm>
        </p:spPr>
        <p:txBody>
          <a:bodyPr/>
          <a:lstStyle/>
          <a:p>
            <a:r>
              <a:rPr lang="en-US" sz="3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is a multifactorial process?</a:t>
            </a:r>
            <a:endParaRPr lang="en-US" sz="3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25400" y="0"/>
            <a:ext cx="850900" cy="8509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41918C44-8E82-4308-B2B8-7575F50B4802}"/>
              </a:ext>
            </a:extLst>
          </p:cNvPr>
          <p:cNvSpPr txBox="1"/>
          <p:nvPr/>
        </p:nvSpPr>
        <p:spPr>
          <a:xfrm>
            <a:off x="-25400" y="1037682"/>
            <a:ext cx="6421951" cy="4770537"/>
          </a:xfrm>
          <a:prstGeom prst="rect">
            <a:avLst/>
          </a:prstGeom>
          <a:noFill/>
          <a:ln w="28575">
            <a:solidFill>
              <a:srgbClr val="3333FF"/>
            </a:solidFill>
          </a:ln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Spatial </a:t>
            </a:r>
          </a:p>
          <a:p>
            <a:r>
              <a:rPr lang="en-US" b="1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20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Systemic: all tissues are involved </a:t>
            </a:r>
          </a:p>
          <a:p>
            <a:r>
              <a:rPr lang="en-US" sz="20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	vs</a:t>
            </a:r>
          </a:p>
          <a:p>
            <a:r>
              <a:rPr lang="en-US" sz="20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- A tissue-specific involvement</a:t>
            </a:r>
          </a:p>
          <a:p>
            <a:endParaRPr lang="en-US" sz="2000" dirty="0">
              <a:solidFill>
                <a:schemeClr val="accent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Temporal </a:t>
            </a:r>
            <a:r>
              <a:rPr lang="en-US" b="1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(time-dependent)</a:t>
            </a:r>
          </a:p>
          <a:p>
            <a:r>
              <a:rPr lang="en-US" sz="2800" b="1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20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Age of onset</a:t>
            </a:r>
          </a:p>
          <a:p>
            <a:r>
              <a:rPr lang="en-US" sz="20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- An age-associated pattern</a:t>
            </a:r>
          </a:p>
          <a:p>
            <a:r>
              <a:rPr lang="en-US" sz="20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- Progression: linear or non-linear</a:t>
            </a:r>
          </a:p>
          <a:p>
            <a:endParaRPr lang="en-US" sz="2000" dirty="0">
              <a:solidFill>
                <a:schemeClr val="accent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Molecular </a:t>
            </a:r>
            <a:r>
              <a:rPr lang="en-US" b="1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(regulators vs. signatures) </a:t>
            </a:r>
            <a:endParaRPr lang="en-US" sz="2800" b="1" dirty="0">
              <a:solidFill>
                <a:schemeClr val="accent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800" b="1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20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Key regulators vs. multiple regulators</a:t>
            </a:r>
          </a:p>
          <a:p>
            <a:r>
              <a:rPr lang="en-US" sz="20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- Key cellular processes vs. multiple processes</a:t>
            </a:r>
          </a:p>
        </p:txBody>
      </p:sp>
      <p:sp>
        <p:nvSpPr>
          <p:cNvPr id="30" name="Footer Placeholder 2">
            <a:extLst>
              <a:ext uri="{FF2B5EF4-FFF2-40B4-BE49-F238E27FC236}">
                <a16:creationId xmlns:a16="http://schemas.microsoft.com/office/drawing/2014/main" id="{97EBA642-118E-ED40-BED4-E1B504FB00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304925" y="6553200"/>
            <a:ext cx="4708525" cy="304800"/>
          </a:xfrm>
        </p:spPr>
        <p:txBody>
          <a:bodyPr/>
          <a:lstStyle/>
          <a:p>
            <a:r>
              <a:rPr lang="pt-BR">
                <a:latin typeface="Arial" panose="020B0604020202020204" pitchFamily="34" charset="0"/>
                <a:cs typeface="Arial" panose="020B0604020202020204" pitchFamily="34" charset="0"/>
              </a:rPr>
              <a:t>FOS Molecular Data Science 2020 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60089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3908" y="71600"/>
            <a:ext cx="7772400" cy="692782"/>
          </a:xfrm>
        </p:spPr>
        <p:txBody>
          <a:bodyPr/>
          <a:lstStyle/>
          <a:p>
            <a:r>
              <a:rPr lang="en-US" sz="3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is a multifactorial process?</a:t>
            </a:r>
            <a:endParaRPr lang="en-US" sz="3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25400" y="0"/>
            <a:ext cx="850900" cy="8509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41918C44-8E82-4308-B2B8-7575F50B4802}"/>
              </a:ext>
            </a:extLst>
          </p:cNvPr>
          <p:cNvSpPr txBox="1"/>
          <p:nvPr/>
        </p:nvSpPr>
        <p:spPr>
          <a:xfrm>
            <a:off x="-25400" y="1037682"/>
            <a:ext cx="6421951" cy="4770537"/>
          </a:xfrm>
          <a:prstGeom prst="rect">
            <a:avLst/>
          </a:prstGeom>
          <a:noFill/>
          <a:ln w="28575">
            <a:solidFill>
              <a:srgbClr val="3333FF"/>
            </a:solidFill>
          </a:ln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Spatial </a:t>
            </a:r>
          </a:p>
          <a:p>
            <a:r>
              <a:rPr lang="en-US" b="1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20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Systemic: all tissues are involved </a:t>
            </a:r>
          </a:p>
          <a:p>
            <a:r>
              <a:rPr lang="en-US" sz="20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	vs</a:t>
            </a:r>
          </a:p>
          <a:p>
            <a:r>
              <a:rPr lang="en-US" sz="20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- A tissue-specific involvement</a:t>
            </a:r>
          </a:p>
          <a:p>
            <a:endParaRPr lang="en-US" sz="2000" dirty="0">
              <a:solidFill>
                <a:schemeClr val="accent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Temporal </a:t>
            </a:r>
            <a:r>
              <a:rPr lang="en-US" b="1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(time-dependent)</a:t>
            </a:r>
          </a:p>
          <a:p>
            <a:r>
              <a:rPr lang="en-US" sz="2800" b="1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20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Age of onset</a:t>
            </a:r>
          </a:p>
          <a:p>
            <a:r>
              <a:rPr lang="en-US" sz="20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- An age-associated pattern</a:t>
            </a:r>
          </a:p>
          <a:p>
            <a:r>
              <a:rPr lang="en-US" sz="20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- Progression: linear or non-linear</a:t>
            </a:r>
          </a:p>
          <a:p>
            <a:endParaRPr lang="en-US" sz="2000" dirty="0">
              <a:solidFill>
                <a:schemeClr val="accent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Molecular </a:t>
            </a:r>
            <a:r>
              <a:rPr lang="en-US" b="1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(regulators vs. signatures) </a:t>
            </a:r>
            <a:endParaRPr lang="en-US" sz="2800" b="1" dirty="0">
              <a:solidFill>
                <a:schemeClr val="accent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800" b="1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20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Key regulators vs. multiple regulators</a:t>
            </a:r>
          </a:p>
          <a:p>
            <a:r>
              <a:rPr lang="en-US" sz="20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- Key cellular processes vs. multiple processes</a:t>
            </a:r>
          </a:p>
        </p:txBody>
      </p:sp>
      <p:sp>
        <p:nvSpPr>
          <p:cNvPr id="30" name="Footer Placeholder 2">
            <a:extLst>
              <a:ext uri="{FF2B5EF4-FFF2-40B4-BE49-F238E27FC236}">
                <a16:creationId xmlns:a16="http://schemas.microsoft.com/office/drawing/2014/main" id="{97EBA642-118E-ED40-BED4-E1B504FB00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304925" y="6553200"/>
            <a:ext cx="4708525" cy="304800"/>
          </a:xfrm>
        </p:spPr>
        <p:txBody>
          <a:bodyPr/>
          <a:lstStyle/>
          <a:p>
            <a:r>
              <a:rPr lang="pt-BR">
                <a:latin typeface="Arial" panose="020B0604020202020204" pitchFamily="34" charset="0"/>
                <a:cs typeface="Arial" panose="020B0604020202020204" pitchFamily="34" charset="0"/>
              </a:rPr>
              <a:t>FOS Molecular Data Science 2020 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FB560C7-9795-B045-927E-5FE0A33ED301}"/>
              </a:ext>
            </a:extLst>
          </p:cNvPr>
          <p:cNvSpPr/>
          <p:nvPr/>
        </p:nvSpPr>
        <p:spPr>
          <a:xfrm>
            <a:off x="6140023" y="5975350"/>
            <a:ext cx="2850460" cy="577850"/>
          </a:xfrm>
          <a:prstGeom prst="rect">
            <a:avLst/>
          </a:prstGeom>
          <a:ln w="38100">
            <a:solidFill>
              <a:srgbClr val="0BF911"/>
            </a:solidFill>
          </a:ln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Prediction models</a:t>
            </a:r>
          </a:p>
        </p:txBody>
      </p:sp>
      <p:sp>
        <p:nvSpPr>
          <p:cNvPr id="23" name="Left-up Arrow 22">
            <a:extLst>
              <a:ext uri="{FF2B5EF4-FFF2-40B4-BE49-F238E27FC236}">
                <a16:creationId xmlns:a16="http://schemas.microsoft.com/office/drawing/2014/main" id="{2C66F8DF-B7E7-3142-A6DA-2E3F53AAF5EF}"/>
              </a:ext>
            </a:extLst>
          </p:cNvPr>
          <p:cNvSpPr/>
          <p:nvPr/>
        </p:nvSpPr>
        <p:spPr bwMode="auto">
          <a:xfrm rot="10800000" flipH="1">
            <a:off x="6396551" y="2415118"/>
            <a:ext cx="1647519" cy="3147935"/>
          </a:xfrm>
          <a:prstGeom prst="leftUpArrow">
            <a:avLst/>
          </a:prstGeom>
          <a:solidFill>
            <a:srgbClr val="0BF911"/>
          </a:solidFill>
          <a:ln w="28575" cap="flat" cmpd="sng" algn="ctr">
            <a:solidFill>
              <a:srgbClr val="3333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957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3908" y="71600"/>
            <a:ext cx="7772400" cy="692782"/>
          </a:xfrm>
        </p:spPr>
        <p:txBody>
          <a:bodyPr/>
          <a:lstStyle/>
          <a:p>
            <a:r>
              <a:rPr lang="en-US" sz="3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Aging – definition(s)</a:t>
            </a:r>
            <a:endParaRPr lang="en-US" sz="3000" b="1" dirty="0">
              <a:solidFill>
                <a:schemeClr val="bg1"/>
              </a:solidFill>
            </a:endParaRPr>
          </a:p>
        </p:txBody>
      </p:sp>
      <p:pic>
        <p:nvPicPr>
          <p:cNvPr id="15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25400" y="0"/>
            <a:ext cx="850900" cy="8509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30" name="Footer Placeholder 2">
            <a:extLst>
              <a:ext uri="{FF2B5EF4-FFF2-40B4-BE49-F238E27FC236}">
                <a16:creationId xmlns:a16="http://schemas.microsoft.com/office/drawing/2014/main" id="{97EBA642-118E-ED40-BED4-E1B504FB00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304925" y="6553200"/>
            <a:ext cx="4708525" cy="304800"/>
          </a:xfrm>
        </p:spPr>
        <p:txBody>
          <a:bodyPr/>
          <a:lstStyle/>
          <a:p>
            <a:r>
              <a:rPr lang="pt-BR"/>
              <a:t>FOS Molecular Data Science 2020 </a:t>
            </a:r>
            <a:endParaRPr lang="en-GB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5C9AC89-27FF-4A75-AEE1-7E0668F433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100" y="1539875"/>
            <a:ext cx="2819400" cy="161925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22734FD-2872-48B9-BF85-0A71ACA2E7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08200" y="3278506"/>
            <a:ext cx="4406900" cy="132207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4DAD1CC-8CE1-487C-8AED-55A77FAEDE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46066" y="4921250"/>
            <a:ext cx="3028950" cy="150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7026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3908" y="71600"/>
            <a:ext cx="7772400" cy="692782"/>
          </a:xfrm>
        </p:spPr>
        <p:txBody>
          <a:bodyPr/>
          <a:lstStyle/>
          <a:p>
            <a:r>
              <a:rPr lang="en-US" sz="3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Aging – definition(s)</a:t>
            </a:r>
            <a:endParaRPr lang="en-US" sz="3000" b="1" dirty="0">
              <a:solidFill>
                <a:schemeClr val="bg1"/>
              </a:solidFill>
            </a:endParaRPr>
          </a:p>
        </p:txBody>
      </p:sp>
      <p:pic>
        <p:nvPicPr>
          <p:cNvPr id="15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25400" y="0"/>
            <a:ext cx="850900" cy="8509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30" name="Footer Placeholder 2">
            <a:extLst>
              <a:ext uri="{FF2B5EF4-FFF2-40B4-BE49-F238E27FC236}">
                <a16:creationId xmlns:a16="http://schemas.microsoft.com/office/drawing/2014/main" id="{97EBA642-118E-ED40-BED4-E1B504FB00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304925" y="6553200"/>
            <a:ext cx="4708525" cy="304800"/>
          </a:xfrm>
        </p:spPr>
        <p:txBody>
          <a:bodyPr/>
          <a:lstStyle/>
          <a:p>
            <a:r>
              <a:rPr lang="pt-BR"/>
              <a:t>FOS Molecular Data Science 2020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600834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3908" y="71600"/>
            <a:ext cx="7772400" cy="692782"/>
          </a:xfrm>
        </p:spPr>
        <p:txBody>
          <a:bodyPr/>
          <a:lstStyle/>
          <a:p>
            <a:r>
              <a:rPr lang="en-US" sz="3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Aging – definition(s)</a:t>
            </a:r>
            <a:endParaRPr lang="en-US" sz="3000" b="1" dirty="0">
              <a:solidFill>
                <a:schemeClr val="bg1"/>
              </a:solidFill>
            </a:endParaRPr>
          </a:p>
        </p:txBody>
      </p:sp>
      <p:pic>
        <p:nvPicPr>
          <p:cNvPr id="15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25400" y="0"/>
            <a:ext cx="850900" cy="8509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30" name="Footer Placeholder 2">
            <a:extLst>
              <a:ext uri="{FF2B5EF4-FFF2-40B4-BE49-F238E27FC236}">
                <a16:creationId xmlns:a16="http://schemas.microsoft.com/office/drawing/2014/main" id="{97EBA642-118E-ED40-BED4-E1B504FB00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304925" y="6553200"/>
            <a:ext cx="4708525" cy="304800"/>
          </a:xfrm>
        </p:spPr>
        <p:txBody>
          <a:bodyPr/>
          <a:lstStyle/>
          <a:p>
            <a:r>
              <a:rPr lang="pt-BR"/>
              <a:t>FOS Molecular Data Science 2020 </a:t>
            </a:r>
            <a:endParaRPr lang="en-GB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EE7887D-1C12-AE40-A145-484D5D5FFCEC}"/>
              </a:ext>
            </a:extLst>
          </p:cNvPr>
          <p:cNvSpPr/>
          <p:nvPr/>
        </p:nvSpPr>
        <p:spPr>
          <a:xfrm>
            <a:off x="108265" y="882987"/>
            <a:ext cx="4572000" cy="2862322"/>
          </a:xfrm>
          <a:prstGeom prst="rect">
            <a:avLst/>
          </a:prstGeom>
          <a:ln w="57150">
            <a:solidFill>
              <a:schemeClr val="bg2">
                <a:lumMod val="60000"/>
                <a:lumOff val="40000"/>
              </a:schemeClr>
            </a:solidFill>
          </a:ln>
        </p:spPr>
        <p:txBody>
          <a:bodyPr>
            <a:spAutoFit/>
          </a:bodyPr>
          <a:lstStyle/>
          <a:p>
            <a:r>
              <a:rPr lang="en-GB" sz="2000" u="sng" dirty="0">
                <a:solidFill>
                  <a:srgbClr val="000000"/>
                </a:solidFill>
                <a:latin typeface="Times New Roman" panose="02020603050405020304" pitchFamily="18" charset="0"/>
              </a:rPr>
              <a:t>Evolutionary biology: </a:t>
            </a:r>
          </a:p>
          <a:p>
            <a:r>
              <a:rPr lang="en-GB" sz="2000" dirty="0">
                <a:solidFill>
                  <a:srgbClr val="000000"/>
                </a:solidFill>
                <a:latin typeface="Times New Roman" panose="02020603050405020304" pitchFamily="18" charset="0"/>
              </a:rPr>
              <a:t>1. An age-dependent or age-progressive </a:t>
            </a:r>
            <a:r>
              <a:rPr lang="en-GB" sz="20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decline in intrinsic physiological function</a:t>
            </a:r>
            <a:r>
              <a:rPr lang="en-GB" sz="2000" dirty="0">
                <a:solidFill>
                  <a:srgbClr val="000000"/>
                </a:solidFill>
                <a:latin typeface="Times New Roman" panose="02020603050405020304" pitchFamily="18" charset="0"/>
              </a:rPr>
              <a:t>, leading to an increase in age-specific mortality rate and a decrease in age-specific </a:t>
            </a:r>
            <a:r>
              <a:rPr lang="en-GB" sz="20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reproductive rate</a:t>
            </a:r>
            <a:r>
              <a:rPr lang="en-GB" sz="2000" dirty="0">
                <a:solidFill>
                  <a:srgbClr val="000000"/>
                </a:solidFill>
                <a:latin typeface="Times New Roman" panose="02020603050405020304" pitchFamily="18" charset="0"/>
              </a:rPr>
              <a:t>.</a:t>
            </a:r>
          </a:p>
          <a:p>
            <a:r>
              <a:rPr lang="en-GB" sz="2000" dirty="0">
                <a:solidFill>
                  <a:srgbClr val="000000"/>
                </a:solidFill>
                <a:latin typeface="Times New Roman" panose="02020603050405020304" pitchFamily="18" charset="0"/>
              </a:rPr>
              <a:t>2. an age-progressive loss or de-tuning of </a:t>
            </a:r>
            <a:r>
              <a:rPr lang="en-GB" sz="20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fitness (natural section) </a:t>
            </a:r>
            <a:r>
              <a:rPr lang="en-GB" sz="2000" dirty="0">
                <a:solidFill>
                  <a:srgbClr val="000000"/>
                </a:solidFill>
                <a:latin typeface="Times New Roman" panose="02020603050405020304" pitchFamily="18" charset="0"/>
              </a:rPr>
              <a:t>or the </a:t>
            </a:r>
            <a:r>
              <a:rPr lang="en-GB" sz="2000" i="1" dirty="0">
                <a:solidFill>
                  <a:srgbClr val="000000"/>
                </a:solidFill>
                <a:latin typeface="Times New Roman" panose="02020603050405020304" pitchFamily="18" charset="0"/>
              </a:rPr>
              <a:t>state of adaptation.</a:t>
            </a:r>
            <a:endParaRPr lang="en-US" sz="2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55F319D-F6FA-804B-81CF-A90BC31C735D}"/>
              </a:ext>
            </a:extLst>
          </p:cNvPr>
          <p:cNvSpPr/>
          <p:nvPr/>
        </p:nvSpPr>
        <p:spPr>
          <a:xfrm>
            <a:off x="400050" y="4317674"/>
            <a:ext cx="2979709" cy="1785104"/>
          </a:xfrm>
          <a:prstGeom prst="rect">
            <a:avLst/>
          </a:prstGeom>
          <a:ln w="76200">
            <a:solidFill>
              <a:schemeClr val="bg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GB" sz="2000" u="sng" dirty="0">
                <a:solidFill>
                  <a:srgbClr val="000000"/>
                </a:solidFill>
                <a:latin typeface="Times New Roman" panose="02020603050405020304" pitchFamily="18" charset="0"/>
              </a:rPr>
              <a:t>Medical: </a:t>
            </a:r>
            <a:r>
              <a:rPr lang="en-GB" sz="1800" dirty="0">
                <a:solidFill>
                  <a:schemeClr val="accent6"/>
                </a:solidFill>
              </a:rPr>
              <a:t>The process of becoming older, a process that is genetically determined and environmentally modulated leading to an increase in disease risk.</a:t>
            </a:r>
            <a:endParaRPr lang="en-GB" sz="2000" dirty="0">
              <a:solidFill>
                <a:schemeClr val="accent6"/>
              </a:solidFill>
              <a:latin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E75D282-826E-EE48-BEFD-81420B0C96FA}"/>
              </a:ext>
            </a:extLst>
          </p:cNvPr>
          <p:cNvSpPr/>
          <p:nvPr/>
        </p:nvSpPr>
        <p:spPr>
          <a:xfrm>
            <a:off x="4757610" y="894230"/>
            <a:ext cx="3861734" cy="1938992"/>
          </a:xfrm>
          <a:prstGeom prst="rect">
            <a:avLst/>
          </a:prstGeom>
          <a:ln w="57150">
            <a:solidFill>
              <a:srgbClr val="7030A0"/>
            </a:solidFill>
          </a:ln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rgbClr val="000000"/>
                </a:solidFill>
                <a:latin typeface="Montserrat"/>
              </a:rPr>
              <a:t> </a:t>
            </a:r>
            <a:r>
              <a:rPr lang="en-GB" sz="2000" u="sng" dirty="0">
                <a:solidFill>
                  <a:srgbClr val="000000"/>
                </a:solidFill>
                <a:latin typeface="Montserrat"/>
              </a:rPr>
              <a:t>Britannica:</a:t>
            </a:r>
          </a:p>
          <a:p>
            <a:r>
              <a:rPr lang="en-GB" sz="2000" dirty="0">
                <a:solidFill>
                  <a:srgbClr val="000000"/>
                </a:solidFill>
                <a:latin typeface="Montserrat"/>
              </a:rPr>
              <a:t>Progressive physiological changes in an organism that lead to a </a:t>
            </a:r>
            <a:r>
              <a:rPr lang="en-GB" sz="2000" b="1" dirty="0">
                <a:solidFill>
                  <a:srgbClr val="000000"/>
                </a:solidFill>
                <a:latin typeface="Montserrat"/>
              </a:rPr>
              <a:t>decline</a:t>
            </a:r>
            <a:r>
              <a:rPr lang="en-GB" sz="2000" dirty="0">
                <a:solidFill>
                  <a:srgbClr val="000000"/>
                </a:solidFill>
                <a:latin typeface="Montserrat"/>
              </a:rPr>
              <a:t> of </a:t>
            </a:r>
            <a:r>
              <a:rPr lang="en-GB" sz="2000" b="1" dirty="0">
                <a:solidFill>
                  <a:srgbClr val="000000"/>
                </a:solidFill>
                <a:latin typeface="Montserrat"/>
              </a:rPr>
              <a:t>biological functions </a:t>
            </a:r>
            <a:r>
              <a:rPr lang="en-GB" sz="2000" dirty="0">
                <a:solidFill>
                  <a:srgbClr val="000000"/>
                </a:solidFill>
                <a:latin typeface="Montserrat"/>
              </a:rPr>
              <a:t>and of the organism’s ability to adapt to metabolic stress (senescence).</a:t>
            </a:r>
            <a:endParaRPr lang="en-US" sz="20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276CC96-CE4E-9647-BED0-91A645ED5B25}"/>
              </a:ext>
            </a:extLst>
          </p:cNvPr>
          <p:cNvSpPr/>
          <p:nvPr/>
        </p:nvSpPr>
        <p:spPr>
          <a:xfrm>
            <a:off x="4757610" y="2929701"/>
            <a:ext cx="2720714" cy="1631216"/>
          </a:xfrm>
          <a:prstGeom prst="rect">
            <a:avLst/>
          </a:prstGeom>
          <a:ln w="57150">
            <a:solidFill>
              <a:srgbClr val="00B050"/>
            </a:solidFill>
          </a:ln>
        </p:spPr>
        <p:txBody>
          <a:bodyPr wrap="square">
            <a:spAutoFit/>
          </a:bodyPr>
          <a:lstStyle/>
          <a:p>
            <a:r>
              <a:rPr lang="en-GB" sz="2000" b="1" dirty="0">
                <a:solidFill>
                  <a:srgbClr val="000000"/>
                </a:solidFill>
                <a:latin typeface="Times" pitchFamily="2" charset="0"/>
              </a:rPr>
              <a:t>Senescence: </a:t>
            </a:r>
            <a:r>
              <a:rPr lang="en-GB" sz="2000" dirty="0">
                <a:solidFill>
                  <a:srgbClr val="000000"/>
                </a:solidFill>
                <a:latin typeface="Times" pitchFamily="2" charset="0"/>
              </a:rPr>
              <a:t>A biological process of growing older in a deleterious (harmful) sense.</a:t>
            </a:r>
            <a:endParaRPr lang="en-US" sz="20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4148194-3983-8449-A225-AAB0B8D58251}"/>
              </a:ext>
            </a:extLst>
          </p:cNvPr>
          <p:cNvSpPr/>
          <p:nvPr/>
        </p:nvSpPr>
        <p:spPr>
          <a:xfrm>
            <a:off x="3831967" y="4902449"/>
            <a:ext cx="4572000" cy="1200329"/>
          </a:xfrm>
          <a:prstGeom prst="rect">
            <a:avLst/>
          </a:prstGeom>
          <a:ln w="76200">
            <a:solidFill>
              <a:srgbClr val="C00000"/>
            </a:solidFill>
          </a:ln>
        </p:spPr>
        <p:txBody>
          <a:bodyPr>
            <a:spAutoFit/>
          </a:bodyPr>
          <a:lstStyle/>
          <a:p>
            <a:r>
              <a:rPr lang="en-GB" sz="1800" u="sng" dirty="0">
                <a:solidFill>
                  <a:srgbClr val="333333"/>
                </a:solidFill>
                <a:latin typeface="+mj-lt"/>
              </a:rPr>
              <a:t>WHO: </a:t>
            </a:r>
          </a:p>
          <a:p>
            <a:r>
              <a:rPr lang="en-GB" sz="1800" dirty="0">
                <a:solidFill>
                  <a:srgbClr val="333333"/>
                </a:solidFill>
                <a:latin typeface="+mj-lt"/>
              </a:rPr>
              <a:t>Biological: a process that is genetically determined and environmentally modulated.</a:t>
            </a:r>
          </a:p>
          <a:p>
            <a:r>
              <a:rPr lang="en-GB" sz="1800" dirty="0">
                <a:solidFill>
                  <a:srgbClr val="333333"/>
                </a:solidFill>
                <a:latin typeface="+mj-lt"/>
              </a:rPr>
              <a:t>Social: </a:t>
            </a:r>
            <a:r>
              <a:rPr lang="en-GB" sz="1800" dirty="0">
                <a:solidFill>
                  <a:schemeClr val="accent6"/>
                </a:solidFill>
                <a:latin typeface="+mj-lt"/>
              </a:rPr>
              <a:t>life transitions (causes and/or triggers)</a:t>
            </a:r>
            <a:endParaRPr lang="en-US" sz="1800" dirty="0">
              <a:solidFill>
                <a:schemeClr val="accent6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26694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6" grpId="0" animBg="1"/>
      <p:bldP spid="7" grpId="0" animBg="1"/>
    </p:bldLst>
  </p:timing>
</p:sld>
</file>

<file path=ppt/theme/theme1.xml><?xml version="1.0" encoding="utf-8"?>
<a:theme xmlns:a="http://schemas.openxmlformats.org/drawingml/2006/main" name="LUMC Basispresentatie_NL">
  <a:themeElements>
    <a:clrScheme name="Aangepast 30">
      <a:dk1>
        <a:srgbClr val="003C66"/>
      </a:dk1>
      <a:lt1>
        <a:srgbClr val="FFFFFF"/>
      </a:lt1>
      <a:dk2>
        <a:srgbClr val="FFFFFF"/>
      </a:dk2>
      <a:lt2>
        <a:srgbClr val="003C7D"/>
      </a:lt2>
      <a:accent1>
        <a:srgbClr val="007CC2"/>
      </a:accent1>
      <a:accent2>
        <a:srgbClr val="009FBD"/>
      </a:accent2>
      <a:accent3>
        <a:srgbClr val="6E90A6"/>
      </a:accent3>
      <a:accent4>
        <a:srgbClr val="E3004F"/>
      </a:accent4>
      <a:accent5>
        <a:srgbClr val="C0965C"/>
      </a:accent5>
      <a:accent6>
        <a:srgbClr val="000000"/>
      </a:accent6>
      <a:hlink>
        <a:srgbClr val="1161C6"/>
      </a:hlink>
      <a:folHlink>
        <a:srgbClr val="E3004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charset="0"/>
            <a:ea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charset="0"/>
            <a:ea typeface="ＭＳ Ｐゴシック" charset="0"/>
          </a:defRPr>
        </a:defPPr>
      </a:lstStyle>
    </a:lnDef>
  </a:objectDefaults>
  <a:extraClrSchemeLst>
    <a:extraClrScheme>
      <a:clrScheme name="Default Design 1">
        <a:dk1>
          <a:srgbClr val="101463"/>
        </a:dk1>
        <a:lt1>
          <a:srgbClr val="FFFFFF"/>
        </a:lt1>
        <a:dk2>
          <a:srgbClr val="B5E7FF"/>
        </a:dk2>
        <a:lt2>
          <a:srgbClr val="111166"/>
        </a:lt2>
        <a:accent1>
          <a:srgbClr val="119DF9"/>
        </a:accent1>
        <a:accent2>
          <a:srgbClr val="117FE4"/>
        </a:accent2>
        <a:accent3>
          <a:srgbClr val="D7F1FF"/>
        </a:accent3>
        <a:accent4>
          <a:srgbClr val="DADADA"/>
        </a:accent4>
        <a:accent5>
          <a:srgbClr val="AACCFB"/>
        </a:accent5>
        <a:accent6>
          <a:srgbClr val="0E72CF"/>
        </a:accent6>
        <a:hlink>
          <a:srgbClr val="1161C6"/>
        </a:hlink>
        <a:folHlink>
          <a:srgbClr val="114DB3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-them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them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EmailTo xmlns="http://schemas.microsoft.com/sharepoint/v3" xsi:nil="true"/>
    <EmailHeaders xmlns="http://schemas.microsoft.com/sharepoint/v4" xsi:nil="true"/>
    <EmailSender xmlns="http://schemas.microsoft.com/sharepoint/v3" xsi:nil="true"/>
    <EmailFrom xmlns="http://schemas.microsoft.com/sharepoint/v3" xsi:nil="true"/>
    <EmailSubject xmlns="http://schemas.microsoft.com/sharepoint/v3" xsi:nil="true"/>
    <EmailCc xmlns="http://schemas.microsoft.com/sharepoint/v3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3375726BA2F244AB4458CA1D7599EC1" ma:contentTypeVersion="6" ma:contentTypeDescription="Een nieuw document maken." ma:contentTypeScope="" ma:versionID="79f837cafb0c38f6ea62a33c9c40855c">
  <xsd:schema xmlns:xsd="http://www.w3.org/2001/XMLSchema" xmlns:xs="http://www.w3.org/2001/XMLSchema" xmlns:p="http://schemas.microsoft.com/office/2006/metadata/properties" xmlns:ns1="http://schemas.microsoft.com/sharepoint/v3" xmlns:ns2="http://schemas.microsoft.com/sharepoint/v4" targetNamespace="http://schemas.microsoft.com/office/2006/metadata/properties" ma:root="true" ma:fieldsID="9ba8469ad252d89c559c8a43ee14d2a3" ns1:_="" ns2:_="">
    <xsd:import namespace="http://schemas.microsoft.com/sharepoint/v3"/>
    <xsd:import namespace="http://schemas.microsoft.com/sharepoint/v4"/>
    <xsd:element name="properties">
      <xsd:complexType>
        <xsd:sequence>
          <xsd:element name="documentManagement">
            <xsd:complexType>
              <xsd:all>
                <xsd:element ref="ns1:EmailSender" minOccurs="0"/>
                <xsd:element ref="ns1:EmailTo" minOccurs="0"/>
                <xsd:element ref="ns1:EmailCc" minOccurs="0"/>
                <xsd:element ref="ns1:EmailFrom" minOccurs="0"/>
                <xsd:element ref="ns1:EmailSubject" minOccurs="0"/>
                <xsd:element ref="ns2:EmailHeader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EmailSender" ma:index="8" nillable="true" ma:displayName="E-mailafzender" ma:hidden="true" ma:internalName="EmailSender">
      <xsd:simpleType>
        <xsd:restriction base="dms:Note">
          <xsd:maxLength value="255"/>
        </xsd:restriction>
      </xsd:simpleType>
    </xsd:element>
    <xsd:element name="EmailTo" ma:index="9" nillable="true" ma:displayName="E-mail aan" ma:hidden="true" ma:internalName="EmailTo">
      <xsd:simpleType>
        <xsd:restriction base="dms:Note">
          <xsd:maxLength value="255"/>
        </xsd:restriction>
      </xsd:simpleType>
    </xsd:element>
    <xsd:element name="EmailCc" ma:index="10" nillable="true" ma:displayName="E-mail CC" ma:hidden="true" ma:internalName="EmailCc">
      <xsd:simpleType>
        <xsd:restriction base="dms:Note">
          <xsd:maxLength value="255"/>
        </xsd:restriction>
      </xsd:simpleType>
    </xsd:element>
    <xsd:element name="EmailFrom" ma:index="11" nillable="true" ma:displayName="E-mail van" ma:hidden="true" ma:internalName="EmailFrom">
      <xsd:simpleType>
        <xsd:restriction base="dms:Text"/>
      </xsd:simpleType>
    </xsd:element>
    <xsd:element name="EmailSubject" ma:index="12" nillable="true" ma:displayName="E-mailonderwerp" ma:hidden="true" ma:internalName="EmailSubject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4" elementFormDefault="qualified">
    <xsd:import namespace="http://schemas.microsoft.com/office/2006/documentManagement/types"/>
    <xsd:import namespace="http://schemas.microsoft.com/office/infopath/2007/PartnerControls"/>
    <xsd:element name="EmailHeaders" ma:index="13" nillable="true" ma:displayName="Kopteksten voor e-mail" ma:hidden="true" ma:internalName="EmailHeaders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0BBFAE5-1B1A-432D-9F4C-16707800DE95}">
  <ds:schemaRefs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purl.org/dc/terms/"/>
    <ds:schemaRef ds:uri="http://schemas.microsoft.com/sharepoint/v4"/>
    <ds:schemaRef ds:uri="http://schemas.openxmlformats.org/package/2006/metadata/core-properties"/>
    <ds:schemaRef ds:uri="http://schemas.microsoft.com/sharepoint/v3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0E41F710-E85E-4A0C-A334-9F3DCB90674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8613F06-D0EB-4BEE-A5D4-D3B7B021BEB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sharepoint/v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LUMC Basispresentatie_NL</Template>
  <TotalTime>20981</TotalTime>
  <Words>1742</Words>
  <Application>Microsoft Macintosh PowerPoint</Application>
  <PresentationFormat>On-screen Show (4:3)</PresentationFormat>
  <Paragraphs>383</Paragraphs>
  <Slides>36</Slides>
  <Notes>11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3" baseType="lpstr">
      <vt:lpstr>Arial</vt:lpstr>
      <vt:lpstr>Calibri</vt:lpstr>
      <vt:lpstr>Montserrat</vt:lpstr>
      <vt:lpstr>Times</vt:lpstr>
      <vt:lpstr>Times New Roman</vt:lpstr>
      <vt:lpstr>LUMC Basispresentatie_NL</vt:lpstr>
      <vt:lpstr>Document</vt:lpstr>
      <vt:lpstr>             FOS Molecular Data Science 2020</vt:lpstr>
      <vt:lpstr>Schedule</vt:lpstr>
      <vt:lpstr>Definitions:</vt:lpstr>
      <vt:lpstr>What is a multifactorial process?</vt:lpstr>
      <vt:lpstr>What is a multifactorial process?</vt:lpstr>
      <vt:lpstr>What is a multifactorial process?</vt:lpstr>
      <vt:lpstr>Aging – definition(s)</vt:lpstr>
      <vt:lpstr>Aging – definition(s)</vt:lpstr>
      <vt:lpstr>Aging – definition(s)</vt:lpstr>
      <vt:lpstr>Aging in human</vt:lpstr>
      <vt:lpstr>Aging- a  multifactorial biological process</vt:lpstr>
      <vt:lpstr>Aging- a  multifactorial biological process</vt:lpstr>
      <vt:lpstr>Aging- a  multifactorial biological process</vt:lpstr>
      <vt:lpstr>PowerPoint Presentation</vt:lpstr>
      <vt:lpstr>An Age-associated genomic instability</vt:lpstr>
      <vt:lpstr>An Age-associated genomic instability</vt:lpstr>
      <vt:lpstr>PowerPoint Presentation</vt:lpstr>
      <vt:lpstr>PowerPoint Presentation</vt:lpstr>
      <vt:lpstr>PowerPoint Presentation</vt:lpstr>
      <vt:lpstr>PowerPoint Presentation</vt:lpstr>
      <vt:lpstr>What is a multifactorial process?</vt:lpstr>
      <vt:lpstr>The globaltest: determine whether a global expression pattern of all genes or a group of genes is significantly related to a feature, such as disease, clinical feature, biological pathway or physiological condition.</vt:lpstr>
      <vt:lpstr>PowerPoint Presentation</vt:lpstr>
      <vt:lpstr>PowerPoint Presentation</vt:lpstr>
      <vt:lpstr>PowerPoint Presentation</vt:lpstr>
      <vt:lpstr>PowerPoint Presentation</vt:lpstr>
      <vt:lpstr>What is a multifactorial process?</vt:lpstr>
      <vt:lpstr>Age-associated temporal changes:  which model is the best?</vt:lpstr>
      <vt:lpstr>PowerPoint Presentation</vt:lpstr>
      <vt:lpstr>PowerPoint Presentation</vt:lpstr>
      <vt:lpstr>What is a multifactorial process?</vt:lpstr>
      <vt:lpstr>  Key regulators vs. multiple regulators   Key cellular processes vs. multiple processes</vt:lpstr>
      <vt:lpstr>PowerPoint Presentation</vt:lpstr>
      <vt:lpstr>PowerPoint Presentation</vt:lpstr>
      <vt:lpstr>PowerPoint Presentation</vt:lpstr>
      <vt:lpstr>PowerPoint Presentation</vt:lpstr>
    </vt:vector>
  </TitlesOfParts>
  <Company>LUMC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Pabpn1 dependent proteome analysis</dc:title>
  <dc:creator>Olie, C.S.</dc:creator>
  <cp:lastModifiedBy>Raz, V. (HG)</cp:lastModifiedBy>
  <cp:revision>311</cp:revision>
  <cp:lastPrinted>2016-06-01T09:53:57Z</cp:lastPrinted>
  <dcterms:created xsi:type="dcterms:W3CDTF">2016-05-27T13:56:44Z</dcterms:created>
  <dcterms:modified xsi:type="dcterms:W3CDTF">2020-10-28T22:32:43Z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0x010100F3375726BA2F244AB4458CA1D7599EC1</vt:lpwstr>
  </property>
</Properties>
</file>